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3"/>
  </p:notesMasterIdLst>
  <p:sldIdLst>
    <p:sldId id="287"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5143500" type="screen16x9"/>
  <p:notesSz cx="6858000" cy="9144000"/>
  <p:embeddedFontLst>
    <p:embeddedFont>
      <p:font typeface="Trebuchet MS" panose="020B0603020202020204" pitchFamily="34" charset="0"/>
      <p:regular r:id="rId34"/>
      <p:bold r:id="rId35"/>
      <p:italic r:id="rId36"/>
      <p:boldItalic r:id="rId37"/>
    </p:embeddedFont>
    <p:embeddedFont>
      <p:font typeface="Impact" panose="020B0806030902050204" pitchFamily="34" charset="0"/>
      <p:regular r:id="rId38"/>
    </p:embeddedFont>
    <p:embeddedFont>
      <p:font typeface="Gill Sans MT" panose="020B0502020104020203" pitchFamily="34" charset="0"/>
      <p:regular r:id="rId39"/>
      <p:bold r:id="rId40"/>
      <p:italic r:id="rId41"/>
      <p:boldItalic r:id="rId42"/>
    </p:embeddedFont>
    <p:embeddedFont>
      <p:font typeface="Gill Sans" panose="020B0604020202020204" charset="0"/>
      <p:regular r:id="rId43"/>
      <p:bold r:id="rId44"/>
    </p:embeddedFont>
    <p:embeddedFont>
      <p:font typeface="Bitter" panose="020B0604020202020204" charset="0"/>
      <p:regular r:id="rId45"/>
      <p:bold r:id="rId46"/>
      <p:italic r:id="rId47"/>
    </p:embeddedFont>
    <p:embeddedFont>
      <p:font typeface="Didact Gothic"/>
      <p:regular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6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Gill Sans MT" panose="020B0502020104020203" pitchFamily="34" charset="0"/>
        <a:ea typeface="Gill Sans MT" panose="020B0502020104020203"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 name="Shape 5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619960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Shape 1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 name="Shape 2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6" name="Shape 2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2" name="Shape 2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8" name="Shape 2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0" name="Shape 2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dirty="0"/>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endParaRPr dirty="0"/>
          </a:p>
        </p:txBody>
      </p:sp>
      <p:sp>
        <p:nvSpPr>
          <p:cNvPr id="48" name="Shape 4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dirty="0"/>
          </a:p>
        </p:txBody>
      </p:sp>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Shape 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pic>
        <p:nvPicPr>
          <p:cNvPr id="16" name="Shape 16"/>
          <p:cNvPicPr preferRelativeResize="0"/>
          <p:nvPr/>
        </p:nvPicPr>
        <p:blipFill>
          <a:blip r:embed="rId2">
            <a:alphaModFix amt="21000"/>
          </a:blip>
          <a:stretch>
            <a:fillRect/>
          </a:stretch>
        </p:blipFill>
        <p:spPr>
          <a:xfrm>
            <a:off x="0" y="0"/>
            <a:ext cx="9144000" cy="51435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9" name="Shape 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20" name="Shape 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pic>
        <p:nvPicPr>
          <p:cNvPr id="21" name="Shape 21"/>
          <p:cNvPicPr preferRelativeResize="0"/>
          <p:nvPr/>
        </p:nvPicPr>
        <p:blipFill>
          <a:blip r:embed="rId2">
            <a:alphaModFix amt="21000"/>
          </a:blip>
          <a:stretch>
            <a:fillRect/>
          </a:stretch>
        </p:blipFill>
        <p:spPr>
          <a:xfrm>
            <a:off x="0" y="0"/>
            <a:ext cx="9144000" cy="514350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24" name="Shape 2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dirty="0"/>
          </a:p>
        </p:txBody>
      </p:sp>
      <p:sp>
        <p:nvSpPr>
          <p:cNvPr id="25" name="Shape 2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dirty="0"/>
          </a:p>
        </p:txBody>
      </p:sp>
      <p:sp>
        <p:nvSpPr>
          <p:cNvPr id="26" name="Shape 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29" name="Shape 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sp>
        <p:nvSpPr>
          <p:cNvPr id="32" name="Shape 32"/>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dirty="0"/>
          </a:p>
        </p:txBody>
      </p:sp>
      <p:sp>
        <p:nvSpPr>
          <p:cNvPr id="33" name="Shape 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dirty="0"/>
          </a:p>
        </p:txBody>
      </p:sp>
      <p:sp>
        <p:nvSpPr>
          <p:cNvPr id="36" name="Shape 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Shape 3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ill Sans MT" panose="020B0502020104020203" pitchFamily="34" charset="0"/>
            </a:endParaRPr>
          </a:p>
        </p:txBody>
      </p:sp>
      <p:sp>
        <p:nvSpPr>
          <p:cNvPr id="39" name="Shape 3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dirty="0"/>
          </a:p>
        </p:txBody>
      </p:sp>
      <p:sp>
        <p:nvSpPr>
          <p:cNvPr id="40" name="Shape 40"/>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dirty="0"/>
          </a:p>
        </p:txBody>
      </p:sp>
      <p:sp>
        <p:nvSpPr>
          <p:cNvPr id="41" name="Shape 4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42" name="Shape 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Shape 44"/>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dirty="0"/>
          </a:p>
        </p:txBody>
      </p:sp>
      <p:sp>
        <p:nvSpPr>
          <p:cNvPr id="45" name="Shape 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dirty="0"/>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Gill Sans MT" panose="020B0502020104020203" pitchFamily="34" charset="0"/>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Gill Sans MT" panose="020B0502020104020203" pitchFamily="34" charset="0"/>
          <a:ea typeface="Gill Sans MT" panose="020B0502020104020203"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Gill Sans MT" panose="020B0502020104020203" pitchFamily="34" charset="0"/>
          <a:ea typeface="Gill Sans MT" panose="020B0502020104020203"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images.theconversation.com/files/62000/original/cg87z64w-1413476188.jpg?ixlib=rb-1.1.0&amp;q=45&amp;auto=format&amp;w=926&amp;fit=clip" TargetMode="External"/><Relationship Id="rId7" Type="http://schemas.openxmlformats.org/officeDocument/2006/relationships/hyperlink" Target="http://theflame.unishanoi.org/wp-content/uploads/2013/10/UN.jpg"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hyperlink" Target="https://i.ytimg.com/vi/tDxcAiuOvPM/maxresdefault.jpg" TargetMode="External"/><Relationship Id="rId5" Type="http://schemas.openxmlformats.org/officeDocument/2006/relationships/hyperlink" Target="https://cdn2.i-scmp.com/sites/default/files/styles/980x551/public/images/methode/2017/10/17/8a75e4d8-b2f1-11e7-95c2-e7a557915c7a_1280x720_125108.jpg?itok=A6dvsQnR" TargetMode="External"/><Relationship Id="rId4" Type="http://schemas.openxmlformats.org/officeDocument/2006/relationships/hyperlink" Target="http://t3me.com/ar/wp-content/uploads/sites/3/news/2015/11/3.jpeg"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hyperlink" Target="http://www.france24.com/en/20180228-harshest-laws-highest-drug-usage-france-legalisation-cannabis-reform-laws-policy" TargetMode="External"/><Relationship Id="rId3" Type="http://schemas.openxmlformats.org/officeDocument/2006/relationships/hyperlink" Target="http://www.unodc.org/unodc/en/commissions/CND/index.html" TargetMode="External"/><Relationship Id="rId7" Type="http://schemas.openxmlformats.org/officeDocument/2006/relationships/hyperlink" Target="https://www.thenewamerican.com/usnews/constitution/item/28480-trump-wants-death-penalty-for-drug-dealers-but-is-federal-war-on-drugs-constitutional" TargetMode="External"/><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hyperlink" Target="https://www.washingtonpost.com/world/asia_pacific/duterte-calls-for-abandoning-international-criminal-court/2018/03/18/f9afd9de-2a7a-11e8-a227-fd2b009466bc_story.html?utm_term=.0b34abf80b50" TargetMode="External"/><Relationship Id="rId5" Type="http://schemas.openxmlformats.org/officeDocument/2006/relationships/hyperlink" Target="http://www.business-standard.com/article/international/war-on-drugs-philippines-duterte-quits-international-criminal-court-118031400555_1.html" TargetMode="External"/><Relationship Id="rId4" Type="http://schemas.openxmlformats.org/officeDocument/2006/relationships/hyperlink" Target="http://www.unodc.org/unodc/en/commissions/CND/session/61_Session_2018/session-61-of-the-commission-on-narcotic-drugs.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hyperlink" Target="https://www.theguardian.com/world/2018/mar/15/myanmar-willing-to-take-back-fewer-than-400-rohingya-refugees-bangladesh" TargetMode="External"/><Relationship Id="rId3" Type="http://schemas.openxmlformats.org/officeDocument/2006/relationships/hyperlink" Target="https://www.smh.com.au/world/asia/indonesia-to-confront-rohingya-crisis-at-asean-20180316-p4z4rz.html" TargetMode="External"/><Relationship Id="rId7" Type="http://schemas.openxmlformats.org/officeDocument/2006/relationships/hyperlink" Target="https://www.aljazeera.com/news/2018/03/myanmar-building-military-bases-rohingya-villages-amnesty-180312150129214.html"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hyperlink" Target="https://www.nytimes.com/2018/03/14/world/asia/un-myanmar-rohingya-genocide.html" TargetMode="External"/><Relationship Id="rId11" Type="http://schemas.openxmlformats.org/officeDocument/2006/relationships/hyperlink" Target="https://www.aljazeera.com/news/2018/03/myanmar-ethnic-rakhine-seek-rohingya-free-buffer-zone-180316072803598.html" TargetMode="External"/><Relationship Id="rId5" Type="http://schemas.openxmlformats.org/officeDocument/2006/relationships/hyperlink" Target="https://www.dailysabah.com/asia/2018/03/12/un-to-seek-1b-for-rohingya-refugee-efforts-in-bangladesh" TargetMode="External"/><Relationship Id="rId10" Type="http://schemas.openxmlformats.org/officeDocument/2006/relationships/hyperlink" Target="https://aseanaustralia.pmc.gov.au/special-summit/about" TargetMode="External"/><Relationship Id="rId4" Type="http://schemas.openxmlformats.org/officeDocument/2006/relationships/hyperlink" Target="https://intpolicydigest.org/2018/03/14/the-united-nations-in-2018-its-role-in-the-rohingya-crisis/" TargetMode="External"/><Relationship Id="rId9" Type="http://schemas.openxmlformats.org/officeDocument/2006/relationships/hyperlink" Target="http://www.independent.co.uk/news/world/asia/myanmar-un-blames-facebook-spreading-hatred-rohingya-muslims-a8256596.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5"/>
        <p:cNvGrpSpPr/>
        <p:nvPr/>
      </p:nvGrpSpPr>
      <p:grpSpPr>
        <a:xfrm>
          <a:off x="0" y="0"/>
          <a:ext cx="0" cy="0"/>
          <a:chOff x="0" y="0"/>
          <a:chExt cx="0" cy="0"/>
        </a:xfrm>
      </p:grpSpPr>
      <p:sp>
        <p:nvSpPr>
          <p:cNvPr id="56" name="Shape 56"/>
          <p:cNvSpPr txBox="1"/>
          <p:nvPr/>
        </p:nvSpPr>
        <p:spPr>
          <a:xfrm>
            <a:off x="5196175" y="261125"/>
            <a:ext cx="4110300" cy="987900"/>
          </a:xfrm>
          <a:prstGeom prst="rect">
            <a:avLst/>
          </a:prstGeom>
          <a:noFill/>
          <a:ln>
            <a:noFill/>
          </a:ln>
        </p:spPr>
        <p:txBody>
          <a:bodyPr spcFirstLastPara="1" wrap="square" lIns="91425" tIns="91425" rIns="91425" bIns="91425" anchor="t" anchorCtr="0">
            <a:noAutofit/>
          </a:bodyPr>
          <a:lstStyle/>
          <a:p>
            <a:pPr marL="0" lvl="0" indent="457200">
              <a:spcBef>
                <a:spcPts val="0"/>
              </a:spcBef>
              <a:spcAft>
                <a:spcPts val="0"/>
              </a:spcAft>
              <a:buNone/>
            </a:pPr>
            <a:r>
              <a:rPr lang="en" sz="3600" b="1">
                <a:solidFill>
                  <a:srgbClr val="949494"/>
                </a:solidFill>
                <a:latin typeface="Trebuchet MS"/>
                <a:ea typeface="Trebuchet MS"/>
                <a:cs typeface="Trebuchet MS"/>
                <a:sym typeface="Trebuchet MS"/>
              </a:rPr>
              <a:t>Research Report  Update</a:t>
            </a:r>
            <a:endParaRPr sz="3600" b="1">
              <a:solidFill>
                <a:srgbClr val="949494"/>
              </a:solidFill>
              <a:latin typeface="Trebuchet MS"/>
              <a:ea typeface="Trebuchet MS"/>
              <a:cs typeface="Trebuchet MS"/>
              <a:sym typeface="Trebuchet MS"/>
            </a:endParaRPr>
          </a:p>
        </p:txBody>
      </p:sp>
      <p:sp useBgFill="1">
        <p:nvSpPr>
          <p:cNvPr id="57" name="Shape 57"/>
          <p:cNvSpPr txBox="1"/>
          <p:nvPr/>
        </p:nvSpPr>
        <p:spPr>
          <a:xfrm>
            <a:off x="4838475" y="3565250"/>
            <a:ext cx="4348800" cy="1521600"/>
          </a:xfrm>
          <a:prstGeom prst="rect">
            <a:avLst/>
          </a:prstGeom>
          <a:ln>
            <a:noFill/>
          </a:ln>
        </p:spPr>
        <p:txBody>
          <a:bodyPr spcFirstLastPara="1" wrap="square" lIns="91425" tIns="91425" rIns="91425" bIns="91425" anchor="t" anchorCtr="0">
            <a:noAutofit/>
          </a:bodyPr>
          <a:lstStyle/>
          <a:p>
            <a:pPr marL="0" lvl="0" indent="0">
              <a:spcBef>
                <a:spcPts val="0"/>
              </a:spcBef>
              <a:spcAft>
                <a:spcPts val="0"/>
              </a:spcAft>
              <a:buNone/>
            </a:pPr>
            <a:r>
              <a:rPr lang="en" sz="3600" b="1" dirty="0">
                <a:solidFill>
                  <a:srgbClr val="949494"/>
                </a:solidFill>
                <a:latin typeface="Trebuchet MS"/>
                <a:ea typeface="Trebuchet MS"/>
                <a:cs typeface="Trebuchet MS"/>
                <a:sym typeface="Trebuchet MS"/>
              </a:rPr>
              <a:t>Jaden Yuen, Frank Chiu, Jasmine Oh</a:t>
            </a:r>
            <a:endParaRPr sz="3600" b="1" dirty="0">
              <a:solidFill>
                <a:srgbClr val="949494"/>
              </a:solidFill>
              <a:latin typeface="Trebuchet MS"/>
              <a:ea typeface="Trebuchet MS"/>
              <a:cs typeface="Trebuchet MS"/>
              <a:sym typeface="Trebuchet MS"/>
            </a:endParaRPr>
          </a:p>
        </p:txBody>
      </p:sp>
    </p:spTree>
    <p:extLst>
      <p:ext uri="{BB962C8B-B14F-4D97-AF65-F5344CB8AC3E}">
        <p14:creationId xmlns:p14="http://schemas.microsoft.com/office/powerpoint/2010/main" val="14405624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latin typeface="Didact Gothic"/>
                <a:ea typeface="Didact Gothic"/>
                <a:cs typeface="Didact Gothic"/>
                <a:sym typeface="Didact Gothic"/>
              </a:rPr>
              <a:t>References (Pictures)</a:t>
            </a:r>
            <a:endParaRPr>
              <a:latin typeface="Didact Gothic"/>
              <a:ea typeface="Didact Gothic"/>
              <a:cs typeface="Didact Gothic"/>
              <a:sym typeface="Didact Gothic"/>
            </a:endParaRPr>
          </a:p>
        </p:txBody>
      </p:sp>
      <p:sp>
        <p:nvSpPr>
          <p:cNvPr id="111" name="Shape 111"/>
          <p:cNvSpPr txBox="1"/>
          <p:nvPr/>
        </p:nvSpPr>
        <p:spPr>
          <a:xfrm>
            <a:off x="350400" y="1197225"/>
            <a:ext cx="8397300" cy="3604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u="sng">
                <a:solidFill>
                  <a:schemeClr val="hlink"/>
                </a:solidFill>
                <a:latin typeface="Didact Gothic"/>
                <a:ea typeface="Didact Gothic"/>
                <a:cs typeface="Didact Gothic"/>
                <a:sym typeface="Didact Gothic"/>
                <a:hlinkClick r:id="rId3"/>
              </a:rPr>
              <a:t>https://images.theconversation.com/files/62000/original/cg87z64w-1413476188.jpg?ixlib=rb-1.1.0&amp;q=45&amp;auto=format&amp;w=926&amp;fit=clip</a:t>
            </a:r>
            <a:r>
              <a:rPr lang="en" sz="1800">
                <a:latin typeface="Didact Gothic"/>
                <a:ea typeface="Didact Gothic"/>
                <a:cs typeface="Didact Gothic"/>
                <a:sym typeface="Didact Gothic"/>
              </a:rPr>
              <a:t> </a:t>
            </a:r>
            <a:endParaRPr sz="1800">
              <a:latin typeface="Didact Gothic"/>
              <a:ea typeface="Didact Gothic"/>
              <a:cs typeface="Didact Gothic"/>
              <a:sym typeface="Didact Gothic"/>
            </a:endParaRPr>
          </a:p>
          <a:p>
            <a:pPr marL="0" lvl="0" indent="0">
              <a:spcBef>
                <a:spcPts val="0"/>
              </a:spcBef>
              <a:spcAft>
                <a:spcPts val="0"/>
              </a:spcAft>
              <a:buNone/>
            </a:pPr>
            <a:endParaRPr sz="1800">
              <a:latin typeface="Didact Gothic"/>
              <a:ea typeface="Didact Gothic"/>
              <a:cs typeface="Didact Gothic"/>
              <a:sym typeface="Didact Gothic"/>
            </a:endParaRPr>
          </a:p>
          <a:p>
            <a:pPr marL="0" lvl="0" indent="0">
              <a:spcBef>
                <a:spcPts val="0"/>
              </a:spcBef>
              <a:spcAft>
                <a:spcPts val="0"/>
              </a:spcAft>
              <a:buNone/>
            </a:pPr>
            <a:r>
              <a:rPr lang="en" sz="1800" u="sng">
                <a:solidFill>
                  <a:schemeClr val="hlink"/>
                </a:solidFill>
                <a:latin typeface="Didact Gothic"/>
                <a:ea typeface="Didact Gothic"/>
                <a:cs typeface="Didact Gothic"/>
                <a:sym typeface="Didact Gothic"/>
                <a:hlinkClick r:id="rId4"/>
              </a:rPr>
              <a:t>http://t3me.com/ar/wp-content/uploads/sites/3/news/2015/11/3.jpeg</a:t>
            </a:r>
            <a:r>
              <a:rPr lang="en" sz="1800">
                <a:latin typeface="Didact Gothic"/>
                <a:ea typeface="Didact Gothic"/>
                <a:cs typeface="Didact Gothic"/>
                <a:sym typeface="Didact Gothic"/>
              </a:rPr>
              <a:t> </a:t>
            </a:r>
            <a:endParaRPr sz="1800">
              <a:latin typeface="Didact Gothic"/>
              <a:ea typeface="Didact Gothic"/>
              <a:cs typeface="Didact Gothic"/>
              <a:sym typeface="Didact Gothic"/>
            </a:endParaRPr>
          </a:p>
          <a:p>
            <a:pPr marL="0" lvl="0" indent="0">
              <a:spcBef>
                <a:spcPts val="0"/>
              </a:spcBef>
              <a:spcAft>
                <a:spcPts val="0"/>
              </a:spcAft>
              <a:buNone/>
            </a:pPr>
            <a:endParaRPr sz="1800">
              <a:latin typeface="Didact Gothic"/>
              <a:ea typeface="Didact Gothic"/>
              <a:cs typeface="Didact Gothic"/>
              <a:sym typeface="Didact Gothic"/>
            </a:endParaRPr>
          </a:p>
          <a:p>
            <a:pPr marL="0" lvl="0" indent="0">
              <a:spcBef>
                <a:spcPts val="0"/>
              </a:spcBef>
              <a:spcAft>
                <a:spcPts val="0"/>
              </a:spcAft>
              <a:buNone/>
            </a:pPr>
            <a:r>
              <a:rPr lang="en" sz="1800" u="sng">
                <a:solidFill>
                  <a:schemeClr val="hlink"/>
                </a:solidFill>
                <a:latin typeface="Didact Gothic"/>
                <a:ea typeface="Didact Gothic"/>
                <a:cs typeface="Didact Gothic"/>
                <a:sym typeface="Didact Gothic"/>
                <a:hlinkClick r:id="rId5"/>
              </a:rPr>
              <a:t>https://cdn2.i-scmp.com/sites/default/files/styles/980x551/public/images/methode/2017/10/17/8a75e4d8-b2f1-11e7-95c2-e7a557915c7a_1280x720_125108.jpg?itok=A6dvsQnR</a:t>
            </a:r>
            <a:r>
              <a:rPr lang="en" sz="1800">
                <a:latin typeface="Didact Gothic"/>
                <a:ea typeface="Didact Gothic"/>
                <a:cs typeface="Didact Gothic"/>
                <a:sym typeface="Didact Gothic"/>
              </a:rPr>
              <a:t> </a:t>
            </a:r>
            <a:endParaRPr sz="1800">
              <a:latin typeface="Didact Gothic"/>
              <a:ea typeface="Didact Gothic"/>
              <a:cs typeface="Didact Gothic"/>
              <a:sym typeface="Didact Gothic"/>
            </a:endParaRPr>
          </a:p>
          <a:p>
            <a:pPr marL="0" lvl="0" indent="0">
              <a:spcBef>
                <a:spcPts val="0"/>
              </a:spcBef>
              <a:spcAft>
                <a:spcPts val="0"/>
              </a:spcAft>
              <a:buNone/>
            </a:pPr>
            <a:endParaRPr sz="1800">
              <a:latin typeface="Didact Gothic"/>
              <a:ea typeface="Didact Gothic"/>
              <a:cs typeface="Didact Gothic"/>
              <a:sym typeface="Didact Gothic"/>
            </a:endParaRPr>
          </a:p>
          <a:p>
            <a:pPr marL="0" lvl="0" indent="0">
              <a:spcBef>
                <a:spcPts val="0"/>
              </a:spcBef>
              <a:spcAft>
                <a:spcPts val="0"/>
              </a:spcAft>
              <a:buNone/>
            </a:pPr>
            <a:r>
              <a:rPr lang="en" sz="1800" u="sng">
                <a:solidFill>
                  <a:schemeClr val="hlink"/>
                </a:solidFill>
                <a:latin typeface="Didact Gothic"/>
                <a:ea typeface="Didact Gothic"/>
                <a:cs typeface="Didact Gothic"/>
                <a:sym typeface="Didact Gothic"/>
                <a:hlinkClick r:id="rId6"/>
              </a:rPr>
              <a:t>https://i.ytimg.com/vi/tDxcAiuOvPM/maxresdefault.jpg</a:t>
            </a:r>
            <a:r>
              <a:rPr lang="en" sz="1800">
                <a:latin typeface="Didact Gothic"/>
                <a:ea typeface="Didact Gothic"/>
                <a:cs typeface="Didact Gothic"/>
                <a:sym typeface="Didact Gothic"/>
              </a:rPr>
              <a:t> </a:t>
            </a:r>
            <a:endParaRPr sz="1800">
              <a:latin typeface="Didact Gothic"/>
              <a:ea typeface="Didact Gothic"/>
              <a:cs typeface="Didact Gothic"/>
              <a:sym typeface="Didact Gothic"/>
            </a:endParaRPr>
          </a:p>
          <a:p>
            <a:pPr marL="0" lvl="0" indent="0">
              <a:spcBef>
                <a:spcPts val="0"/>
              </a:spcBef>
              <a:spcAft>
                <a:spcPts val="0"/>
              </a:spcAft>
              <a:buNone/>
            </a:pPr>
            <a:endParaRPr sz="1800">
              <a:latin typeface="Didact Gothic"/>
              <a:ea typeface="Didact Gothic"/>
              <a:cs typeface="Didact Gothic"/>
              <a:sym typeface="Didact Gothic"/>
            </a:endParaRPr>
          </a:p>
          <a:p>
            <a:pPr marL="0" lvl="0" indent="0">
              <a:spcBef>
                <a:spcPts val="0"/>
              </a:spcBef>
              <a:spcAft>
                <a:spcPts val="0"/>
              </a:spcAft>
              <a:buNone/>
            </a:pPr>
            <a:r>
              <a:rPr lang="en" sz="1800" u="sng">
                <a:solidFill>
                  <a:schemeClr val="hlink"/>
                </a:solidFill>
                <a:latin typeface="Didact Gothic"/>
                <a:ea typeface="Didact Gothic"/>
                <a:cs typeface="Didact Gothic"/>
                <a:sym typeface="Didact Gothic"/>
                <a:hlinkClick r:id="rId7"/>
              </a:rPr>
              <a:t>http://theflame.unishanoi.org/wp-content/uploads/2013/10/UN.jpg</a:t>
            </a:r>
            <a:r>
              <a:rPr lang="en" sz="1800">
                <a:latin typeface="Didact Gothic"/>
                <a:ea typeface="Didact Gothic"/>
                <a:cs typeface="Didact Gothic"/>
                <a:sym typeface="Didact Gothic"/>
              </a:rPr>
              <a:t> </a:t>
            </a:r>
            <a:endParaRPr sz="1800">
              <a:latin typeface="Didact Gothic"/>
              <a:ea typeface="Didact Gothic"/>
              <a:cs typeface="Didact Gothic"/>
              <a:sym typeface="Didact Gothic"/>
            </a:endParaRPr>
          </a:p>
          <a:p>
            <a:pPr marL="0" lvl="0" indent="0">
              <a:spcBef>
                <a:spcPts val="0"/>
              </a:spcBef>
              <a:spcAft>
                <a:spcPts val="0"/>
              </a:spcAft>
              <a:buNone/>
            </a:pPr>
            <a:endParaRPr sz="1800">
              <a:latin typeface="Didact Gothic"/>
              <a:ea typeface="Didact Gothic"/>
              <a:cs typeface="Didact Gothic"/>
              <a:sym typeface="Didact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b="1">
                <a:solidFill>
                  <a:srgbClr val="FFFFFF"/>
                </a:solidFill>
                <a:highlight>
                  <a:srgbClr val="000000"/>
                </a:highlight>
                <a:latin typeface="Impact"/>
                <a:ea typeface="Impact"/>
                <a:cs typeface="Impact"/>
                <a:sym typeface="Impact"/>
              </a:rPr>
              <a:t>The question of the</a:t>
            </a:r>
            <a:endParaRPr b="1">
              <a:solidFill>
                <a:srgbClr val="FFFFFF"/>
              </a:solidFill>
              <a:highlight>
                <a:srgbClr val="000000"/>
              </a:highlight>
              <a:latin typeface="Impact"/>
              <a:ea typeface="Impact"/>
              <a:cs typeface="Impact"/>
              <a:sym typeface="Impact"/>
            </a:endParaRPr>
          </a:p>
          <a:p>
            <a:pPr marL="0" lvl="0" indent="0" rtl="0">
              <a:spcBef>
                <a:spcPts val="0"/>
              </a:spcBef>
              <a:spcAft>
                <a:spcPts val="0"/>
              </a:spcAft>
              <a:buNone/>
            </a:pPr>
            <a:r>
              <a:rPr lang="en" b="1">
                <a:solidFill>
                  <a:srgbClr val="FFFFFF"/>
                </a:solidFill>
                <a:highlight>
                  <a:srgbClr val="000000"/>
                </a:highlight>
                <a:latin typeface="Impact"/>
                <a:ea typeface="Impact"/>
                <a:cs typeface="Impact"/>
                <a:sym typeface="Impact"/>
              </a:rPr>
              <a:t>demilitarization of the arctic circle</a:t>
            </a:r>
            <a:endParaRPr>
              <a:highlight>
                <a:srgbClr val="000000"/>
              </a:highlight>
              <a:latin typeface="Impact"/>
              <a:ea typeface="Impact"/>
              <a:cs typeface="Impact"/>
              <a:sym typeface="Impac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
                <a:latin typeface="Impact"/>
                <a:ea typeface="Impact"/>
                <a:cs typeface="Impact"/>
                <a:sym typeface="Impact"/>
              </a:rPr>
              <a:t>Current Events Update_1a: Russia</a:t>
            </a:r>
            <a:endParaRPr>
              <a:latin typeface="Impact"/>
              <a:ea typeface="Impact"/>
              <a:cs typeface="Impact"/>
              <a:sym typeface="Impact"/>
            </a:endParaRPr>
          </a:p>
        </p:txBody>
      </p:sp>
      <p:sp>
        <p:nvSpPr>
          <p:cNvPr id="122" name="Shape 1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marR="0" lvl="0" indent="-330200" algn="l" rtl="0">
              <a:lnSpc>
                <a:spcPct val="115000"/>
              </a:lnSpc>
              <a:spcBef>
                <a:spcPts val="0"/>
              </a:spcBef>
              <a:spcAft>
                <a:spcPts val="0"/>
              </a:spcAft>
              <a:buClr>
                <a:srgbClr val="000000"/>
              </a:buClr>
              <a:buSzPts val="1600"/>
              <a:buFont typeface="Arial"/>
              <a:buChar char="●"/>
            </a:pPr>
            <a:r>
              <a:rPr lang="en" sz="1600" dirty="0">
                <a:solidFill>
                  <a:srgbClr val="000000"/>
                </a:solidFill>
              </a:rPr>
              <a:t>$300 billion worth of projects</a:t>
            </a:r>
            <a:endParaRPr sz="1600" dirty="0">
              <a:solidFill>
                <a:srgbClr val="000000"/>
              </a:solidFill>
            </a:endParaRPr>
          </a:p>
          <a:p>
            <a:pPr marL="457200" marR="0" lvl="0" indent="-330200" algn="l" rtl="0">
              <a:lnSpc>
                <a:spcPct val="115000"/>
              </a:lnSpc>
              <a:spcBef>
                <a:spcPts val="0"/>
              </a:spcBef>
              <a:spcAft>
                <a:spcPts val="0"/>
              </a:spcAft>
              <a:buClr>
                <a:srgbClr val="000000"/>
              </a:buClr>
              <a:buSzPts val="1600"/>
              <a:buFont typeface="Arial"/>
              <a:buChar char="●"/>
            </a:pPr>
            <a:r>
              <a:rPr lang="en" sz="1600" dirty="0">
                <a:solidFill>
                  <a:srgbClr val="000000"/>
                </a:solidFill>
              </a:rPr>
              <a:t>leader in Arctic infrastructure development</a:t>
            </a:r>
            <a:endParaRPr sz="1600" dirty="0">
              <a:solidFill>
                <a:srgbClr val="000000"/>
              </a:solidFill>
            </a:endParaRPr>
          </a:p>
          <a:p>
            <a:pPr marL="457200" marR="0" lvl="0" indent="-330200" algn="l" rtl="0">
              <a:lnSpc>
                <a:spcPct val="115000"/>
              </a:lnSpc>
              <a:spcBef>
                <a:spcPts val="0"/>
              </a:spcBef>
              <a:spcAft>
                <a:spcPts val="0"/>
              </a:spcAft>
              <a:buClr>
                <a:srgbClr val="000000"/>
              </a:buClr>
              <a:buSzPts val="1600"/>
              <a:buFont typeface="Arial"/>
              <a:buChar char="●"/>
            </a:pPr>
            <a:r>
              <a:rPr lang="en" sz="1600" dirty="0">
                <a:solidFill>
                  <a:srgbClr val="000000"/>
                </a:solidFill>
              </a:rPr>
              <a:t>reopened abandoned Soviet-era military installations </a:t>
            </a:r>
            <a:endParaRPr sz="1600" dirty="0">
              <a:solidFill>
                <a:srgbClr val="000000"/>
              </a:solidFill>
            </a:endParaRPr>
          </a:p>
          <a:p>
            <a:pPr marL="457200" marR="0" lvl="0" indent="-330200" algn="l" rtl="0">
              <a:lnSpc>
                <a:spcPct val="115000"/>
              </a:lnSpc>
              <a:spcBef>
                <a:spcPts val="0"/>
              </a:spcBef>
              <a:spcAft>
                <a:spcPts val="0"/>
              </a:spcAft>
              <a:buClr>
                <a:srgbClr val="000000"/>
              </a:buClr>
              <a:buSzPts val="1600"/>
              <a:buFont typeface="Arial"/>
              <a:buChar char="●"/>
            </a:pPr>
            <a:r>
              <a:rPr lang="en" sz="1600" dirty="0">
                <a:solidFill>
                  <a:srgbClr val="000000"/>
                </a:solidFill>
              </a:rPr>
              <a:t>placed new facilities and airfields </a:t>
            </a:r>
            <a:endParaRPr sz="1600" dirty="0">
              <a:solidFill>
                <a:srgbClr val="000000"/>
              </a:solidFill>
            </a:endParaRPr>
          </a:p>
          <a:p>
            <a:pPr marL="457200" marR="0" lvl="0" indent="-330200" algn="l" rtl="0">
              <a:lnSpc>
                <a:spcPct val="115000"/>
              </a:lnSpc>
              <a:spcBef>
                <a:spcPts val="0"/>
              </a:spcBef>
              <a:spcAft>
                <a:spcPts val="0"/>
              </a:spcAft>
              <a:buClr>
                <a:srgbClr val="000000"/>
              </a:buClr>
              <a:buSzPts val="1600"/>
              <a:buFont typeface="Arial"/>
              <a:buChar char="●"/>
            </a:pPr>
            <a:r>
              <a:rPr lang="en" sz="1600" dirty="0">
                <a:solidFill>
                  <a:srgbClr val="000000"/>
                </a:solidFill>
              </a:rPr>
              <a:t>established a string of seaports along the northern coastline</a:t>
            </a:r>
            <a:endParaRPr sz="1600" dirty="0">
              <a:solidFill>
                <a:srgbClr val="000000"/>
              </a:solidFill>
            </a:endParaRPr>
          </a:p>
          <a:p>
            <a:pPr marL="457200" marR="0" lvl="0" indent="-330200" algn="l" rtl="0">
              <a:lnSpc>
                <a:spcPct val="115000"/>
              </a:lnSpc>
              <a:spcBef>
                <a:spcPts val="0"/>
              </a:spcBef>
              <a:spcAft>
                <a:spcPts val="0"/>
              </a:spcAft>
              <a:buClr>
                <a:srgbClr val="000000"/>
              </a:buClr>
              <a:buSzPts val="1600"/>
              <a:buFont typeface="Arial"/>
              <a:buChar char="●"/>
            </a:pPr>
            <a:r>
              <a:rPr lang="en" sz="1600" dirty="0">
                <a:solidFill>
                  <a:schemeClr val="dk1"/>
                </a:solidFill>
              </a:rPr>
              <a:t>Rosneft (state-controlled oil company) started drilling the northernmost rig in the Russian Arctic shelf (ex: Laptev Sea in eastern Arctic)</a:t>
            </a:r>
            <a:endParaRPr sz="1600" dirty="0">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Impact"/>
                <a:ea typeface="Impact"/>
                <a:cs typeface="Impact"/>
                <a:sym typeface="Impact"/>
              </a:rPr>
              <a:t>Current Events Update_1b: Russia</a:t>
            </a:r>
            <a:endParaRPr>
              <a:latin typeface="Impact"/>
              <a:ea typeface="Impact"/>
              <a:cs typeface="Impact"/>
              <a:sym typeface="Impact"/>
            </a:endParaRPr>
          </a:p>
        </p:txBody>
      </p:sp>
      <p:sp>
        <p:nvSpPr>
          <p:cNvPr id="128" name="Shape 1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marR="0" lvl="0" indent="-330200" algn="l" rtl="0">
              <a:lnSpc>
                <a:spcPct val="115000"/>
              </a:lnSpc>
              <a:spcBef>
                <a:spcPts val="0"/>
              </a:spcBef>
              <a:spcAft>
                <a:spcPts val="0"/>
              </a:spcAft>
              <a:buClr>
                <a:srgbClr val="000000"/>
              </a:buClr>
              <a:buSzPts val="1600"/>
              <a:buFont typeface="Arial"/>
              <a:buChar char="●"/>
            </a:pPr>
            <a:r>
              <a:rPr lang="en" sz="1600" dirty="0">
                <a:solidFill>
                  <a:schemeClr val="dk1"/>
                </a:solidFill>
              </a:rPr>
              <a:t>Gazprom Neft (Russian energy giant) is pumping oil in the Pechora Sea</a:t>
            </a:r>
            <a:endParaRPr sz="1600" dirty="0">
              <a:solidFill>
                <a:schemeClr val="dk1"/>
              </a:solidFill>
            </a:endParaRPr>
          </a:p>
          <a:p>
            <a:pPr marL="457200" marR="0" lvl="0" indent="-330200" algn="l" rtl="0">
              <a:lnSpc>
                <a:spcPct val="115000"/>
              </a:lnSpc>
              <a:spcBef>
                <a:spcPts val="0"/>
              </a:spcBef>
              <a:spcAft>
                <a:spcPts val="0"/>
              </a:spcAft>
              <a:buClr>
                <a:srgbClr val="000000"/>
              </a:buClr>
              <a:buSzPts val="1600"/>
              <a:buFont typeface="Arial"/>
              <a:buChar char="●"/>
            </a:pPr>
            <a:r>
              <a:rPr lang="en" sz="1600" dirty="0">
                <a:solidFill>
                  <a:schemeClr val="dk1"/>
                </a:solidFill>
              </a:rPr>
              <a:t>revised national goal: “to have offshore Arctic oil account for between 20 and 30 percent of Russian production by 2050”</a:t>
            </a:r>
            <a:endParaRPr sz="1600" dirty="0">
              <a:solidFill>
                <a:schemeClr val="dk1"/>
              </a:solidFill>
            </a:endParaRPr>
          </a:p>
          <a:p>
            <a:pPr marL="457200" marR="0" lvl="0" indent="-330200" algn="l" rtl="0">
              <a:lnSpc>
                <a:spcPct val="115000"/>
              </a:lnSpc>
              <a:spcBef>
                <a:spcPts val="0"/>
              </a:spcBef>
              <a:spcAft>
                <a:spcPts val="0"/>
              </a:spcAft>
              <a:buClr>
                <a:srgbClr val="000000"/>
              </a:buClr>
              <a:buSzPts val="1600"/>
              <a:buFont typeface="Arial"/>
              <a:buChar char="●"/>
            </a:pPr>
            <a:r>
              <a:rPr lang="en" sz="1600" dirty="0">
                <a:solidFill>
                  <a:srgbClr val="000000"/>
                </a:solidFill>
              </a:rPr>
              <a:t>December: inspected by Vladimir Putin, Yamal LNG, Russia’s second liquefied natural gas plant, is under construction in Sabetta and has carried and transported some produced natural gas via a tanker to the UK</a:t>
            </a:r>
            <a:endParaRPr sz="1600" dirty="0">
              <a:solidFill>
                <a:srgbClr val="000000"/>
              </a:solidFill>
            </a:endParaRPr>
          </a:p>
          <a:p>
            <a:pPr marL="457200" marR="0" lvl="0" indent="-330200" algn="l" rtl="0">
              <a:lnSpc>
                <a:spcPct val="115000"/>
              </a:lnSpc>
              <a:spcBef>
                <a:spcPts val="0"/>
              </a:spcBef>
              <a:spcAft>
                <a:spcPts val="0"/>
              </a:spcAft>
              <a:buClr>
                <a:srgbClr val="000000"/>
              </a:buClr>
              <a:buSzPts val="1600"/>
              <a:buFont typeface="Arial"/>
              <a:buChar char="●"/>
            </a:pPr>
            <a:r>
              <a:rPr lang="en" sz="1600" dirty="0">
                <a:solidFill>
                  <a:srgbClr val="000000"/>
                </a:solidFill>
              </a:rPr>
              <a:t>40 icebreaker ships</a:t>
            </a:r>
            <a:endParaRPr sz="1600" dirty="0">
              <a:solidFill>
                <a:srgbClr val="000000"/>
              </a:solidFill>
            </a:endParaRPr>
          </a:p>
          <a:p>
            <a:pPr marL="457200" marR="0" lvl="0" indent="-330200" algn="l" rtl="0">
              <a:lnSpc>
                <a:spcPct val="115000"/>
              </a:lnSpc>
              <a:spcBef>
                <a:spcPts val="0"/>
              </a:spcBef>
              <a:spcAft>
                <a:spcPts val="0"/>
              </a:spcAft>
              <a:buClr>
                <a:srgbClr val="000000"/>
              </a:buClr>
              <a:buSzPts val="1600"/>
              <a:buFont typeface="Arial"/>
              <a:buChar char="●"/>
            </a:pPr>
            <a:r>
              <a:rPr lang="en" sz="1600" dirty="0">
                <a:solidFill>
                  <a:srgbClr val="000000"/>
                </a:solidFill>
              </a:rPr>
              <a:t>increased military presence in the northern region to secure its borders (as natural barriers were withdrawal with the receding sea ice due to global warming)</a:t>
            </a:r>
            <a:endParaRPr sz="1600" dirty="0">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Impact"/>
                <a:ea typeface="Impact"/>
                <a:cs typeface="Impact"/>
                <a:sym typeface="Impact"/>
              </a:rPr>
              <a:t>Current Events Update_2: China</a:t>
            </a:r>
            <a:endParaRPr>
              <a:latin typeface="Impact"/>
              <a:ea typeface="Impact"/>
              <a:cs typeface="Impact"/>
              <a:sym typeface="Impact"/>
            </a:endParaRPr>
          </a:p>
        </p:txBody>
      </p:sp>
      <p:sp>
        <p:nvSpPr>
          <p:cNvPr id="134" name="Shape 1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30200" rtl="0">
              <a:spcBef>
                <a:spcPts val="0"/>
              </a:spcBef>
              <a:spcAft>
                <a:spcPts val="0"/>
              </a:spcAft>
              <a:buClr>
                <a:srgbClr val="000000"/>
              </a:buClr>
              <a:buSzPts val="1600"/>
              <a:buChar char="●"/>
            </a:pPr>
            <a:r>
              <a:rPr lang="en" sz="1600" dirty="0">
                <a:solidFill>
                  <a:srgbClr val="000000"/>
                </a:solidFill>
              </a:rPr>
              <a:t>January: announced ambitions to develop a "Polar Silk Road"</a:t>
            </a:r>
            <a:endParaRPr sz="1600" dirty="0">
              <a:solidFill>
                <a:srgbClr val="000000"/>
              </a:solidFill>
            </a:endParaRPr>
          </a:p>
          <a:p>
            <a:pPr marL="914400" lvl="1" indent="-330200" rtl="0">
              <a:spcBef>
                <a:spcPts val="0"/>
              </a:spcBef>
              <a:spcAft>
                <a:spcPts val="0"/>
              </a:spcAft>
              <a:buClr>
                <a:srgbClr val="000000"/>
              </a:buClr>
              <a:buSzPts val="1600"/>
              <a:buChar char="○"/>
            </a:pPr>
            <a:r>
              <a:rPr lang="en" sz="1600" dirty="0">
                <a:solidFill>
                  <a:srgbClr val="000000"/>
                </a:solidFill>
                <a:latin typeface="Gill Sans MT" panose="020B0502020104020203" pitchFamily="34" charset="0"/>
              </a:rPr>
              <a:t>extension of Xi Jinping's signature Belt and Road Initiative</a:t>
            </a:r>
            <a:endParaRPr sz="1600" dirty="0">
              <a:solidFill>
                <a:srgbClr val="000000"/>
              </a:solidFill>
              <a:latin typeface="Gill Sans MT" panose="020B0502020104020203" pitchFamily="34" charset="0"/>
            </a:endParaRPr>
          </a:p>
          <a:p>
            <a:pPr marL="914400" lvl="1" indent="-330200" rtl="0">
              <a:spcBef>
                <a:spcPts val="0"/>
              </a:spcBef>
              <a:spcAft>
                <a:spcPts val="0"/>
              </a:spcAft>
              <a:buClr>
                <a:srgbClr val="000000"/>
              </a:buClr>
              <a:buSzPts val="1600"/>
              <a:buChar char="○"/>
            </a:pPr>
            <a:r>
              <a:rPr lang="en" sz="1600" dirty="0">
                <a:solidFill>
                  <a:schemeClr val="dk1"/>
                </a:solidFill>
                <a:latin typeface="Gill Sans MT" panose="020B0502020104020203" pitchFamily="34" charset="0"/>
              </a:rPr>
              <a:t>encourages enterprises to build infrastructure and conduct commercial trial voyages via new shipping lanes/routes opened up by global warming</a:t>
            </a:r>
            <a:endParaRPr sz="1600" dirty="0">
              <a:solidFill>
                <a:schemeClr val="dk1"/>
              </a:solidFill>
              <a:latin typeface="Gill Sans MT" panose="020B0502020104020203" pitchFamily="34" charset="0"/>
            </a:endParaRPr>
          </a:p>
          <a:p>
            <a:pPr marL="914400" lvl="1" indent="-330200" rtl="0">
              <a:spcBef>
                <a:spcPts val="0"/>
              </a:spcBef>
              <a:spcAft>
                <a:spcPts val="0"/>
              </a:spcAft>
              <a:buClr>
                <a:srgbClr val="000000"/>
              </a:buClr>
              <a:buSzPts val="1600"/>
              <a:buChar char="○"/>
            </a:pPr>
            <a:r>
              <a:rPr lang="en" sz="1600" dirty="0">
                <a:solidFill>
                  <a:srgbClr val="000000"/>
                </a:solidFill>
                <a:latin typeface="Gill Sans MT" panose="020B0502020104020203" pitchFamily="34" charset="0"/>
              </a:rPr>
              <a:t>“eyes” development of oil, gas, mineral resources and other non-fossil energies, fishing and tourism in the region</a:t>
            </a:r>
            <a:endParaRPr sz="1600" dirty="0">
              <a:solidFill>
                <a:srgbClr val="000000"/>
              </a:solidFill>
              <a:latin typeface="Gill Sans MT" panose="020B0502020104020203" pitchFamily="34" charset="0"/>
            </a:endParaRPr>
          </a:p>
          <a:p>
            <a:pPr marL="914400" lvl="1" indent="-330200" rtl="0">
              <a:spcBef>
                <a:spcPts val="0"/>
              </a:spcBef>
              <a:spcAft>
                <a:spcPts val="0"/>
              </a:spcAft>
              <a:buClr>
                <a:srgbClr val="000000"/>
              </a:buClr>
              <a:buSzPts val="1600"/>
              <a:buChar char="○"/>
            </a:pPr>
            <a:r>
              <a:rPr lang="en" sz="1600" dirty="0">
                <a:solidFill>
                  <a:srgbClr val="000000"/>
                </a:solidFill>
                <a:latin typeface="Gill Sans MT" panose="020B0502020104020203" pitchFamily="34" charset="0"/>
              </a:rPr>
              <a:t>would develop the initiative "jointly with Arctic States, while respecting traditions and cultures of the Arctic residents including the indigenous peoples and conserving natural environment”</a:t>
            </a:r>
            <a:endParaRPr sz="1600" dirty="0">
              <a:solidFill>
                <a:srgbClr val="000000"/>
              </a:solidFill>
              <a:latin typeface="Gill Sans MT" panose="020B0502020104020203" pitchFamily="34" charset="0"/>
            </a:endParaRPr>
          </a:p>
          <a:p>
            <a:pPr marL="914400" lvl="1" indent="-330200" rtl="0">
              <a:spcBef>
                <a:spcPts val="0"/>
              </a:spcBef>
              <a:spcAft>
                <a:spcPts val="0"/>
              </a:spcAft>
              <a:buClr>
                <a:srgbClr val="000000"/>
              </a:buClr>
              <a:buSzPts val="1600"/>
              <a:buChar char="○"/>
            </a:pPr>
            <a:r>
              <a:rPr lang="en" sz="1600" dirty="0">
                <a:solidFill>
                  <a:srgbClr val="000000"/>
                </a:solidFill>
                <a:latin typeface="Gill Sans MT" panose="020B0502020104020203" pitchFamily="34" charset="0"/>
              </a:rPr>
              <a:t>aims to connect China to Europe, the Middle East and beyond </a:t>
            </a:r>
            <a:endParaRPr sz="1600" dirty="0">
              <a:solidFill>
                <a:srgbClr val="000000"/>
              </a:solidFill>
              <a:latin typeface="Gill Sans MT" panose="020B0502020104020203" pitchFamily="34" charset="0"/>
            </a:endParaRPr>
          </a:p>
          <a:p>
            <a:pPr marL="914400" lvl="1" indent="-330200" rtl="0">
              <a:spcBef>
                <a:spcPts val="0"/>
              </a:spcBef>
              <a:spcAft>
                <a:spcPts val="0"/>
              </a:spcAft>
              <a:buClr>
                <a:srgbClr val="000000"/>
              </a:buClr>
              <a:buSzPts val="1600"/>
              <a:buChar char="○"/>
            </a:pPr>
            <a:r>
              <a:rPr lang="en" sz="1600" dirty="0">
                <a:solidFill>
                  <a:srgbClr val="000000"/>
                </a:solidFill>
                <a:latin typeface="Gill Sans MT" panose="020B0502020104020203" pitchFamily="34" charset="0"/>
              </a:rPr>
              <a:t>to take on a more prominent global leadership role</a:t>
            </a:r>
            <a:endParaRPr sz="1600" dirty="0">
              <a:solidFill>
                <a:srgbClr val="000000"/>
              </a:solidFill>
              <a:latin typeface="Gill Sans MT" panose="020B0502020104020203"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Impact"/>
                <a:ea typeface="Impact"/>
                <a:cs typeface="Impact"/>
                <a:sym typeface="Impact"/>
              </a:rPr>
              <a:t>Current Events Update_3: United States (US)</a:t>
            </a:r>
            <a:endParaRPr>
              <a:latin typeface="Impact"/>
              <a:ea typeface="Impact"/>
              <a:cs typeface="Impact"/>
              <a:sym typeface="Impact"/>
            </a:endParaRPr>
          </a:p>
        </p:txBody>
      </p:sp>
      <p:sp>
        <p:nvSpPr>
          <p:cNvPr id="145" name="Shape 1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marR="0" lvl="0" indent="-330200" algn="l" rtl="0">
              <a:lnSpc>
                <a:spcPct val="115000"/>
              </a:lnSpc>
              <a:spcBef>
                <a:spcPts val="0"/>
              </a:spcBef>
              <a:spcAft>
                <a:spcPts val="0"/>
              </a:spcAft>
              <a:buClr>
                <a:srgbClr val="000000"/>
              </a:buClr>
              <a:buSzPts val="1600"/>
              <a:buFont typeface="Arial"/>
              <a:buChar char="●"/>
            </a:pPr>
            <a:r>
              <a:rPr lang="en" sz="1600" dirty="0">
                <a:solidFill>
                  <a:srgbClr val="000000"/>
                </a:solidFill>
              </a:rPr>
              <a:t>U.S. Coast Guard plans to build six more icebreakers to replace the aging ones, though the first won't be delivered until 2023</a:t>
            </a:r>
            <a:endParaRPr sz="1600" dirty="0">
              <a:solidFill>
                <a:srgbClr val="000000"/>
              </a:solidFill>
            </a:endParaRPr>
          </a:p>
          <a:p>
            <a:pPr marL="457200" marR="0" lvl="0" indent="-330200" algn="l" rtl="0">
              <a:lnSpc>
                <a:spcPct val="115000"/>
              </a:lnSpc>
              <a:spcBef>
                <a:spcPts val="0"/>
              </a:spcBef>
              <a:spcAft>
                <a:spcPts val="0"/>
              </a:spcAft>
              <a:buClr>
                <a:srgbClr val="000000"/>
              </a:buClr>
              <a:buSzPts val="1600"/>
              <a:buFont typeface="Arial"/>
              <a:buChar char="●"/>
            </a:pPr>
            <a:r>
              <a:rPr lang="en" sz="1600" dirty="0">
                <a:solidFill>
                  <a:schemeClr val="dk1"/>
                </a:solidFill>
              </a:rPr>
              <a:t>Trump administration</a:t>
            </a:r>
            <a:endParaRPr sz="1600" dirty="0">
              <a:solidFill>
                <a:schemeClr val="dk1"/>
              </a:solidFill>
            </a:endParaRPr>
          </a:p>
          <a:p>
            <a:pPr marL="914400" marR="0" lvl="1" indent="-330200" algn="l" rtl="0">
              <a:lnSpc>
                <a:spcPct val="115000"/>
              </a:lnSpc>
              <a:spcBef>
                <a:spcPts val="0"/>
              </a:spcBef>
              <a:spcAft>
                <a:spcPts val="0"/>
              </a:spcAft>
              <a:buClr>
                <a:srgbClr val="000000"/>
              </a:buClr>
              <a:buSzPts val="1600"/>
              <a:buFont typeface="Arial"/>
              <a:buChar char="○"/>
            </a:pPr>
            <a:r>
              <a:rPr lang="en" sz="1600" dirty="0">
                <a:solidFill>
                  <a:schemeClr val="dk1"/>
                </a:solidFill>
                <a:latin typeface="Gill Sans MT" panose="020B0502020104020203" pitchFamily="34" charset="0"/>
              </a:rPr>
              <a:t>Republicans vote to allow drilling in Arctic National Wildlife refuge as Senate rejects Trump tax plan amendment (conservative victory that was unprecedented since 1997 and marked a break in policy)</a:t>
            </a:r>
            <a:endParaRPr sz="1600" dirty="0">
              <a:solidFill>
                <a:schemeClr val="dk1"/>
              </a:solidFill>
              <a:latin typeface="Gill Sans MT" panose="020B0502020104020203" pitchFamily="34" charset="0"/>
            </a:endParaRPr>
          </a:p>
          <a:p>
            <a:pPr marL="914400" marR="0" lvl="1" indent="-330200" algn="l" rtl="0">
              <a:lnSpc>
                <a:spcPct val="115000"/>
              </a:lnSpc>
              <a:spcBef>
                <a:spcPts val="0"/>
              </a:spcBef>
              <a:spcAft>
                <a:spcPts val="0"/>
              </a:spcAft>
              <a:buClr>
                <a:srgbClr val="000000"/>
              </a:buClr>
              <a:buSzPts val="1600"/>
              <a:buFont typeface="Arial"/>
              <a:buChar char="○"/>
            </a:pPr>
            <a:r>
              <a:rPr lang="en" sz="1600" dirty="0">
                <a:solidFill>
                  <a:schemeClr val="dk1"/>
                </a:solidFill>
                <a:latin typeface="Gill Sans MT" panose="020B0502020104020203" pitchFamily="34" charset="0"/>
              </a:rPr>
              <a:t>drafted proposal to offer offshore blocks to oil and gas drillers in almost all of the U.S. outer continental shelf and opens the door to drilling in the Atlantic and Pacific oceans</a:t>
            </a:r>
            <a:endParaRPr sz="1600" dirty="0">
              <a:solidFill>
                <a:srgbClr val="000000"/>
              </a:solidFill>
              <a:latin typeface="Gill Sans MT" panose="020B0502020104020203"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Impact"/>
                <a:ea typeface="Impact"/>
                <a:cs typeface="Impact"/>
                <a:sym typeface="Impact"/>
              </a:rPr>
              <a:t>Current Events Update_4: Others</a:t>
            </a:r>
            <a:endParaRPr>
              <a:latin typeface="Impact"/>
              <a:ea typeface="Impact"/>
              <a:cs typeface="Impact"/>
              <a:sym typeface="Impact"/>
            </a:endParaRPr>
          </a:p>
        </p:txBody>
      </p:sp>
      <p:sp>
        <p:nvSpPr>
          <p:cNvPr id="151" name="Shape 1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30200" rtl="0">
              <a:spcBef>
                <a:spcPts val="0"/>
              </a:spcBef>
              <a:spcAft>
                <a:spcPts val="0"/>
              </a:spcAft>
              <a:buClr>
                <a:srgbClr val="000000"/>
              </a:buClr>
              <a:buSzPts val="1600"/>
              <a:buChar char="●"/>
            </a:pPr>
            <a:r>
              <a:rPr lang="en" sz="1600" dirty="0">
                <a:solidFill>
                  <a:srgbClr val="000000"/>
                </a:solidFill>
              </a:rPr>
              <a:t>Greece, Mongolia, Turkey, and the European Union (EU) have applied for observer status in the Arctic Council, with the results still pending</a:t>
            </a:r>
            <a:endParaRPr sz="1600" dirty="0">
              <a:solidFill>
                <a:srgbClr val="000000"/>
              </a:solidFill>
            </a:endParaRPr>
          </a:p>
          <a:p>
            <a:pPr marL="457200" lvl="0" indent="-330200" rtl="0">
              <a:spcBef>
                <a:spcPts val="0"/>
              </a:spcBef>
              <a:spcAft>
                <a:spcPts val="0"/>
              </a:spcAft>
              <a:buClr>
                <a:srgbClr val="000000"/>
              </a:buClr>
              <a:buSzPts val="1600"/>
              <a:buChar char="●"/>
            </a:pPr>
            <a:r>
              <a:rPr lang="en" sz="1600" dirty="0">
                <a:solidFill>
                  <a:srgbClr val="000000"/>
                </a:solidFill>
              </a:rPr>
              <a:t>Arctic Policy Framework is currently being drafted by the Justin Trudeau administration</a:t>
            </a:r>
            <a:endParaRPr sz="1600" dirty="0">
              <a:solidFill>
                <a:srgbClr val="000000"/>
              </a:solidFill>
            </a:endParaRPr>
          </a:p>
          <a:p>
            <a:pPr marL="457200" lvl="0" indent="-330200" rtl="0">
              <a:spcBef>
                <a:spcPts val="0"/>
              </a:spcBef>
              <a:spcAft>
                <a:spcPts val="0"/>
              </a:spcAft>
              <a:buClr>
                <a:srgbClr val="000000"/>
              </a:buClr>
              <a:buSzPts val="1600"/>
              <a:buChar char="●"/>
            </a:pPr>
            <a:r>
              <a:rPr lang="en" sz="1600" dirty="0">
                <a:solidFill>
                  <a:srgbClr val="000000"/>
                </a:solidFill>
              </a:rPr>
              <a:t>April 2018: Faroe Islands is expected to hold a constitutional referendum regarding autonomy and independence from the Kingdom of Denmark</a:t>
            </a:r>
            <a:endParaRPr sz="1600" dirty="0">
              <a:solidFill>
                <a:srgbClr val="000000"/>
              </a:solidFill>
            </a:endParaRPr>
          </a:p>
          <a:p>
            <a:pPr marL="457200" lvl="0" indent="-330200" rtl="0">
              <a:spcBef>
                <a:spcPts val="0"/>
              </a:spcBef>
              <a:spcAft>
                <a:spcPts val="0"/>
              </a:spcAft>
              <a:buClr>
                <a:srgbClr val="000000"/>
              </a:buClr>
              <a:buSzPts val="1600"/>
              <a:buChar char="●"/>
            </a:pPr>
            <a:r>
              <a:rPr lang="en" sz="1600" dirty="0">
                <a:solidFill>
                  <a:srgbClr val="000000"/>
                </a:solidFill>
              </a:rPr>
              <a:t>the Norwegian government is preparing to merge its two northernmost Arctic counties, Finnmark and Troms, to be completed by 2020</a:t>
            </a:r>
            <a:endParaRPr sz="1600" dirty="0">
              <a:solidFill>
                <a:srgbClr val="000000"/>
              </a:solidFill>
            </a:endParaRPr>
          </a:p>
          <a:p>
            <a:pPr marL="457200" lvl="0" indent="-330200" rtl="0">
              <a:spcBef>
                <a:spcPts val="0"/>
              </a:spcBef>
              <a:spcAft>
                <a:spcPts val="0"/>
              </a:spcAft>
              <a:buClr>
                <a:srgbClr val="000000"/>
              </a:buClr>
              <a:buSzPts val="1600"/>
              <a:buChar char="●"/>
            </a:pPr>
            <a:r>
              <a:rPr lang="en" sz="1600" dirty="0">
                <a:solidFill>
                  <a:srgbClr val="000000"/>
                </a:solidFill>
              </a:rPr>
              <a:t>Oslo is hoping to accelerate oil surveys of the Barents Sea region</a:t>
            </a:r>
            <a:endParaRPr sz="1600" dirty="0">
              <a:solidFill>
                <a:srgbClr val="000000"/>
              </a:solidFill>
            </a:endParaRPr>
          </a:p>
          <a:p>
            <a:pPr marL="457200" lvl="0" indent="-330200" rtl="0">
              <a:spcBef>
                <a:spcPts val="0"/>
              </a:spcBef>
              <a:spcAft>
                <a:spcPts val="0"/>
              </a:spcAft>
              <a:buClr>
                <a:srgbClr val="000000"/>
              </a:buClr>
              <a:buSzPts val="1600"/>
              <a:buChar char="●"/>
            </a:pPr>
            <a:r>
              <a:rPr lang="en" sz="1600" dirty="0">
                <a:solidFill>
                  <a:srgbClr val="000000"/>
                </a:solidFill>
              </a:rPr>
              <a:t>late 2017: talks regarding a possible rail link between Rovaniemi, Finland and Kirkenes, Norway, and potentially Russia and China commenced</a:t>
            </a:r>
            <a:endParaRPr sz="1600" dirty="0">
              <a:solidFill>
                <a:srgbClr val="000000"/>
              </a:solidFill>
            </a:endParaRPr>
          </a:p>
          <a:p>
            <a:pPr marL="457200" lvl="0" indent="-330200" rtl="0">
              <a:spcBef>
                <a:spcPts val="0"/>
              </a:spcBef>
              <a:spcAft>
                <a:spcPts val="0"/>
              </a:spcAft>
              <a:buClr>
                <a:srgbClr val="000000"/>
              </a:buClr>
              <a:buSzPts val="1600"/>
              <a:buChar char="●"/>
            </a:pPr>
            <a:r>
              <a:rPr lang="en" sz="1600" dirty="0">
                <a:solidFill>
                  <a:srgbClr val="000000"/>
                </a:solidFill>
              </a:rPr>
              <a:t>the Arctic has its warmest winter on record, with up to 45 degrees above normal</a:t>
            </a:r>
            <a:endParaRPr sz="1600" dirty="0">
              <a:solidFill>
                <a:srgbClr val="0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Shape 156"/>
          <p:cNvPicPr preferRelativeResize="0"/>
          <p:nvPr/>
        </p:nvPicPr>
        <p:blipFill>
          <a:blip r:embed="rId3">
            <a:alphaModFix/>
          </a:blip>
          <a:stretch>
            <a:fillRect/>
          </a:stretch>
        </p:blipFill>
        <p:spPr>
          <a:xfrm>
            <a:off x="1357300" y="0"/>
            <a:ext cx="6429376" cy="51435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
                <a:latin typeface="Impact"/>
                <a:ea typeface="Impact"/>
                <a:cs typeface="Impact"/>
                <a:sym typeface="Impact"/>
              </a:rPr>
              <a:t>Countries’ Stance_1</a:t>
            </a:r>
            <a:endParaRPr>
              <a:latin typeface="Impact"/>
              <a:ea typeface="Impact"/>
              <a:cs typeface="Impact"/>
              <a:sym typeface="Impact"/>
            </a:endParaRPr>
          </a:p>
        </p:txBody>
      </p:sp>
      <p:sp>
        <p:nvSpPr>
          <p:cNvPr id="162" name="Shape 16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rtl="0">
              <a:lnSpc>
                <a:spcPct val="115000"/>
              </a:lnSpc>
              <a:spcBef>
                <a:spcPts val="0"/>
              </a:spcBef>
              <a:spcAft>
                <a:spcPts val="0"/>
              </a:spcAft>
              <a:buClr>
                <a:srgbClr val="000000"/>
              </a:buClr>
              <a:buSzPts val="1800"/>
              <a:buChar char="●"/>
            </a:pPr>
            <a:r>
              <a:rPr lang="en" dirty="0">
                <a:solidFill>
                  <a:srgbClr val="000000"/>
                </a:solidFill>
              </a:rPr>
              <a:t>Canada (same)</a:t>
            </a:r>
            <a:endParaRPr dirty="0">
              <a:solidFill>
                <a:srgbClr val="000000"/>
              </a:solidFill>
            </a:endParaRPr>
          </a:p>
          <a:p>
            <a:pPr marL="914400" lvl="1" indent="-342900" rtl="0">
              <a:lnSpc>
                <a:spcPct val="115000"/>
              </a:lnSpc>
              <a:spcBef>
                <a:spcPts val="0"/>
              </a:spcBef>
              <a:spcAft>
                <a:spcPts val="0"/>
              </a:spcAft>
              <a:buClr>
                <a:srgbClr val="000000"/>
              </a:buClr>
              <a:buSzPts val="1800"/>
              <a:buChar char="○"/>
            </a:pPr>
            <a:r>
              <a:rPr lang="en" sz="1800" dirty="0">
                <a:solidFill>
                  <a:srgbClr val="000000"/>
                </a:solidFill>
                <a:latin typeface="Gill Sans MT" panose="020B0502020104020203" pitchFamily="34" charset="0"/>
              </a:rPr>
              <a:t>owns 40% of Arctic landmass</a:t>
            </a:r>
            <a:endParaRPr sz="1800" dirty="0">
              <a:solidFill>
                <a:srgbClr val="000000"/>
              </a:solidFill>
              <a:latin typeface="Gill Sans MT" panose="020B0502020104020203" pitchFamily="34" charset="0"/>
            </a:endParaRPr>
          </a:p>
          <a:p>
            <a:pPr marL="914400" lvl="1" indent="-342900" rtl="0">
              <a:lnSpc>
                <a:spcPct val="115000"/>
              </a:lnSpc>
              <a:spcBef>
                <a:spcPts val="0"/>
              </a:spcBef>
              <a:spcAft>
                <a:spcPts val="0"/>
              </a:spcAft>
              <a:buClr>
                <a:srgbClr val="000000"/>
              </a:buClr>
              <a:buSzPts val="1800"/>
              <a:buChar char="○"/>
            </a:pPr>
            <a:r>
              <a:rPr lang="en" sz="1800" dirty="0">
                <a:solidFill>
                  <a:srgbClr val="000000"/>
                </a:solidFill>
                <a:latin typeface="Gill Sans MT" panose="020B0502020104020203" pitchFamily="34" charset="0"/>
              </a:rPr>
              <a:t>focuses on militarization and territorial disputes</a:t>
            </a:r>
            <a:endParaRPr sz="1800" dirty="0">
              <a:solidFill>
                <a:srgbClr val="000000"/>
              </a:solidFill>
              <a:latin typeface="Gill Sans MT" panose="020B0502020104020203" pitchFamily="34" charset="0"/>
            </a:endParaRPr>
          </a:p>
          <a:p>
            <a:pPr marL="914400" lvl="1" indent="-342900" rtl="0">
              <a:lnSpc>
                <a:spcPct val="115000"/>
              </a:lnSpc>
              <a:spcBef>
                <a:spcPts val="0"/>
              </a:spcBef>
              <a:spcAft>
                <a:spcPts val="0"/>
              </a:spcAft>
              <a:buClr>
                <a:srgbClr val="000000"/>
              </a:buClr>
              <a:buSzPts val="1800"/>
              <a:buChar char="○"/>
            </a:pPr>
            <a:r>
              <a:rPr lang="en" sz="1800" dirty="0">
                <a:solidFill>
                  <a:srgbClr val="000000"/>
                </a:solidFill>
                <a:latin typeface="Gill Sans MT" panose="020B0502020104020203" pitchFamily="34" charset="0"/>
              </a:rPr>
              <a:t>training operations and produces new patrol vessels/warning systems</a:t>
            </a:r>
            <a:endParaRPr sz="1800" dirty="0">
              <a:solidFill>
                <a:srgbClr val="000000"/>
              </a:solidFill>
              <a:latin typeface="Gill Sans MT" panose="020B0502020104020203" pitchFamily="34" charset="0"/>
            </a:endParaRPr>
          </a:p>
          <a:p>
            <a:pPr marL="914400" lvl="1" indent="-342900" rtl="0">
              <a:lnSpc>
                <a:spcPct val="115000"/>
              </a:lnSpc>
              <a:spcBef>
                <a:spcPts val="0"/>
              </a:spcBef>
              <a:spcAft>
                <a:spcPts val="0"/>
              </a:spcAft>
              <a:buClr>
                <a:srgbClr val="000000"/>
              </a:buClr>
              <a:buSzPts val="1800"/>
              <a:buChar char="○"/>
            </a:pPr>
            <a:r>
              <a:rPr lang="en" sz="1800" dirty="0">
                <a:solidFill>
                  <a:srgbClr val="000000"/>
                </a:solidFill>
                <a:latin typeface="Gill Sans MT" panose="020B0502020104020203" pitchFamily="34" charset="0"/>
              </a:rPr>
              <a:t>good relationships</a:t>
            </a:r>
            <a:endParaRPr sz="1800" dirty="0">
              <a:solidFill>
                <a:srgbClr val="000000"/>
              </a:solidFill>
              <a:latin typeface="Gill Sans MT" panose="020B0502020104020203" pitchFamily="34" charset="0"/>
            </a:endParaRPr>
          </a:p>
          <a:p>
            <a:pPr marL="457200" lvl="0" indent="-342900" rtl="0">
              <a:lnSpc>
                <a:spcPct val="115000"/>
              </a:lnSpc>
              <a:spcBef>
                <a:spcPts val="0"/>
              </a:spcBef>
              <a:spcAft>
                <a:spcPts val="0"/>
              </a:spcAft>
              <a:buClr>
                <a:srgbClr val="000000"/>
              </a:buClr>
              <a:buSzPts val="1800"/>
              <a:buChar char="●"/>
            </a:pPr>
            <a:r>
              <a:rPr lang="en" dirty="0">
                <a:solidFill>
                  <a:srgbClr val="000000"/>
                </a:solidFill>
              </a:rPr>
              <a:t>Denmark (same)</a:t>
            </a:r>
            <a:endParaRPr dirty="0">
              <a:solidFill>
                <a:srgbClr val="000000"/>
              </a:solidFill>
            </a:endParaRPr>
          </a:p>
          <a:p>
            <a:pPr marL="914400" lvl="1" indent="-342900" rtl="0">
              <a:lnSpc>
                <a:spcPct val="115000"/>
              </a:lnSpc>
              <a:spcBef>
                <a:spcPts val="0"/>
              </a:spcBef>
              <a:spcAft>
                <a:spcPts val="0"/>
              </a:spcAft>
              <a:buClr>
                <a:srgbClr val="000000"/>
              </a:buClr>
              <a:buSzPts val="1800"/>
              <a:buChar char="○"/>
            </a:pPr>
            <a:r>
              <a:rPr lang="en" sz="1800" dirty="0">
                <a:solidFill>
                  <a:srgbClr val="000000"/>
                </a:solidFill>
                <a:latin typeface="Gill Sans MT" panose="020B0502020104020203" pitchFamily="34" charset="0"/>
              </a:rPr>
              <a:t>interested in increasing military presence</a:t>
            </a:r>
            <a:endParaRPr sz="1800" dirty="0">
              <a:solidFill>
                <a:srgbClr val="000000"/>
              </a:solidFill>
              <a:latin typeface="Gill Sans MT" panose="020B0502020104020203" pitchFamily="34" charset="0"/>
            </a:endParaRPr>
          </a:p>
          <a:p>
            <a:pPr marL="914400" lvl="1" indent="-342900" rtl="0">
              <a:lnSpc>
                <a:spcPct val="115000"/>
              </a:lnSpc>
              <a:spcBef>
                <a:spcPts val="0"/>
              </a:spcBef>
              <a:spcAft>
                <a:spcPts val="0"/>
              </a:spcAft>
              <a:buClr>
                <a:srgbClr val="000000"/>
              </a:buClr>
              <a:buSzPts val="1800"/>
              <a:buChar char="○"/>
            </a:pPr>
            <a:r>
              <a:rPr lang="en" sz="1800" dirty="0">
                <a:solidFill>
                  <a:srgbClr val="000000"/>
                </a:solidFill>
                <a:latin typeface="Gill Sans MT" panose="020B0502020104020203" pitchFamily="34" charset="0"/>
              </a:rPr>
              <a:t>non-nuclear policy</a:t>
            </a:r>
            <a:endParaRPr sz="1800" dirty="0">
              <a:solidFill>
                <a:srgbClr val="000000"/>
              </a:solidFill>
              <a:latin typeface="Gill Sans MT" panose="020B0502020104020203" pitchFamily="34" charset="0"/>
            </a:endParaRPr>
          </a:p>
          <a:p>
            <a:pPr marL="914400" lvl="1" indent="-342900">
              <a:lnSpc>
                <a:spcPct val="115000"/>
              </a:lnSpc>
              <a:spcBef>
                <a:spcPts val="0"/>
              </a:spcBef>
              <a:spcAft>
                <a:spcPts val="0"/>
              </a:spcAft>
              <a:buClr>
                <a:srgbClr val="000000"/>
              </a:buClr>
              <a:buSzPts val="1800"/>
              <a:buChar char="○"/>
            </a:pPr>
            <a:r>
              <a:rPr lang="en" sz="1800" dirty="0">
                <a:solidFill>
                  <a:srgbClr val="000000"/>
                </a:solidFill>
                <a:latin typeface="Gill Sans MT" panose="020B0502020104020203" pitchFamily="34" charset="0"/>
              </a:rPr>
              <a:t>seeks to develop its uranium program in the Arctic</a:t>
            </a:r>
            <a:endParaRPr sz="1800" dirty="0">
              <a:solidFill>
                <a:srgbClr val="000000"/>
              </a:solidFill>
              <a:latin typeface="Gill Sans MT" panose="020B0502020104020203"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
        <p:cNvGrpSpPr/>
        <p:nvPr/>
      </p:nvGrpSpPr>
      <p:grpSpPr>
        <a:xfrm>
          <a:off x="0" y="0"/>
          <a:ext cx="0" cy="0"/>
          <a:chOff x="0" y="0"/>
          <a:chExt cx="0" cy="0"/>
        </a:xfrm>
      </p:grpSpPr>
      <p:sp>
        <p:nvSpPr>
          <p:cNvPr id="62" name="Shape 62"/>
          <p:cNvSpPr txBox="1"/>
          <p:nvPr/>
        </p:nvSpPr>
        <p:spPr>
          <a:xfrm>
            <a:off x="1328700" y="133850"/>
            <a:ext cx="6486600" cy="677400"/>
          </a:xfrm>
          <a:prstGeom prst="rect">
            <a:avLst/>
          </a:prstGeom>
          <a:solidFill>
            <a:srgbClr val="00010A">
              <a:alpha val="40390"/>
            </a:srgbClr>
          </a:solidFill>
          <a:ln>
            <a:noFill/>
          </a:ln>
        </p:spPr>
        <p:txBody>
          <a:bodyPr spcFirstLastPara="1" wrap="square" lIns="91425" tIns="91425" rIns="91425" bIns="91425" anchor="t" anchorCtr="0">
            <a:noAutofit/>
          </a:bodyPr>
          <a:lstStyle/>
          <a:p>
            <a:pPr marL="0" lvl="0" indent="0">
              <a:spcBef>
                <a:spcPts val="0"/>
              </a:spcBef>
              <a:spcAft>
                <a:spcPts val="0"/>
              </a:spcAft>
              <a:buNone/>
            </a:pPr>
            <a:r>
              <a:rPr lang="en" sz="3000" dirty="0">
                <a:solidFill>
                  <a:srgbClr val="FFFFFF"/>
                </a:solidFill>
                <a:latin typeface="Gill Sans"/>
                <a:ea typeface="Gill Sans"/>
                <a:cs typeface="Gill Sans"/>
                <a:sym typeface="Gill Sans"/>
              </a:rPr>
              <a:t>Human Rights violations and abuses </a:t>
            </a:r>
            <a:endParaRPr sz="3000" dirty="0">
              <a:solidFill>
                <a:srgbClr val="FFFFFF"/>
              </a:solidFill>
              <a:latin typeface="Gill Sans"/>
              <a:ea typeface="Gill Sans"/>
              <a:cs typeface="Gill Sans"/>
              <a:sym typeface="Gill Sans"/>
            </a:endParaRPr>
          </a:p>
        </p:txBody>
      </p:sp>
      <p:sp>
        <p:nvSpPr>
          <p:cNvPr id="63" name="Shape 63"/>
          <p:cNvSpPr txBox="1"/>
          <p:nvPr/>
        </p:nvSpPr>
        <p:spPr>
          <a:xfrm>
            <a:off x="1328700" y="4104300"/>
            <a:ext cx="6486600" cy="1039200"/>
          </a:xfrm>
          <a:prstGeom prst="rect">
            <a:avLst/>
          </a:prstGeom>
          <a:solidFill>
            <a:srgbClr val="00010A">
              <a:alpha val="40390"/>
            </a:srgbClr>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dirty="0">
                <a:solidFill>
                  <a:srgbClr val="FFFFFF"/>
                </a:solidFill>
                <a:latin typeface="+mj-lt"/>
                <a:ea typeface="Didact Gothic"/>
                <a:cs typeface="Didact Gothic"/>
                <a:sym typeface="Didact Gothic"/>
              </a:rPr>
              <a:t>Against Rohingya Muslims and other minorities in Myanmar</a:t>
            </a:r>
            <a:endParaRPr sz="3000" dirty="0">
              <a:solidFill>
                <a:srgbClr val="FFFFFF"/>
              </a:solidFill>
              <a:latin typeface="+mj-lt"/>
              <a:ea typeface="Didact Gothic"/>
              <a:cs typeface="Didact Gothic"/>
              <a:sym typeface="Didact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latin typeface="Impact"/>
                <a:ea typeface="Impact"/>
                <a:cs typeface="Impact"/>
                <a:sym typeface="Impact"/>
              </a:rPr>
              <a:t>Countries’ Stance_2</a:t>
            </a:r>
            <a:endParaRPr dirty="0">
              <a:latin typeface="Impact"/>
              <a:ea typeface="Impact"/>
              <a:cs typeface="Impact"/>
              <a:sym typeface="Impact"/>
            </a:endParaRPr>
          </a:p>
          <a:p>
            <a:pPr marL="0" lvl="0" indent="0">
              <a:spcBef>
                <a:spcPts val="0"/>
              </a:spcBef>
              <a:spcAft>
                <a:spcPts val="0"/>
              </a:spcAft>
              <a:buNone/>
            </a:pPr>
            <a:endParaRPr dirty="0"/>
          </a:p>
        </p:txBody>
      </p:sp>
      <p:sp>
        <p:nvSpPr>
          <p:cNvPr id="168" name="Shape 1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Clr>
                <a:srgbClr val="000000"/>
              </a:buClr>
              <a:buSzPts val="1800"/>
              <a:buChar char="●"/>
            </a:pPr>
            <a:r>
              <a:rPr lang="en" dirty="0">
                <a:solidFill>
                  <a:srgbClr val="000000"/>
                </a:solidFill>
              </a:rPr>
              <a:t>Norway</a:t>
            </a:r>
            <a:endParaRPr dirty="0">
              <a:solidFill>
                <a:srgbClr val="000000"/>
              </a:solidFill>
            </a:endParaRPr>
          </a:p>
          <a:p>
            <a:pPr marL="914400" lvl="1" indent="-342900" rtl="0">
              <a:spcBef>
                <a:spcPts val="0"/>
              </a:spcBef>
              <a:spcAft>
                <a:spcPts val="0"/>
              </a:spcAft>
              <a:buClr>
                <a:srgbClr val="000000"/>
              </a:buClr>
              <a:buSzPts val="1800"/>
              <a:buChar char="○"/>
            </a:pPr>
            <a:r>
              <a:rPr lang="en" sz="1800" dirty="0">
                <a:solidFill>
                  <a:srgbClr val="000000"/>
                </a:solidFill>
                <a:latin typeface="Gill Sans MT" panose="020B0502020104020203" pitchFamily="34" charset="0"/>
              </a:rPr>
              <a:t>“number one priority in foreign policy” </a:t>
            </a:r>
            <a:endParaRPr sz="1800" dirty="0">
              <a:solidFill>
                <a:srgbClr val="000000"/>
              </a:solidFill>
              <a:latin typeface="Gill Sans MT" panose="020B0502020104020203" pitchFamily="34" charset="0"/>
            </a:endParaRPr>
          </a:p>
          <a:p>
            <a:pPr marL="914400" lvl="1" indent="-342900" rtl="0">
              <a:spcBef>
                <a:spcPts val="0"/>
              </a:spcBef>
              <a:spcAft>
                <a:spcPts val="0"/>
              </a:spcAft>
              <a:buClr>
                <a:srgbClr val="000000"/>
              </a:buClr>
              <a:buSzPts val="1800"/>
              <a:buChar char="○"/>
            </a:pPr>
            <a:r>
              <a:rPr lang="en" sz="1800" dirty="0">
                <a:solidFill>
                  <a:srgbClr val="000000"/>
                </a:solidFill>
                <a:latin typeface="Gill Sans MT" panose="020B0502020104020203" pitchFamily="34" charset="0"/>
              </a:rPr>
              <a:t>has a militarized region to combat Russian presence</a:t>
            </a:r>
            <a:endParaRPr sz="1800" dirty="0">
              <a:solidFill>
                <a:srgbClr val="000000"/>
              </a:solidFill>
              <a:latin typeface="Gill Sans MT" panose="020B0502020104020203" pitchFamily="34" charset="0"/>
            </a:endParaRPr>
          </a:p>
          <a:p>
            <a:pPr marL="914400" lvl="1" indent="-342900" rtl="0">
              <a:spcBef>
                <a:spcPts val="0"/>
              </a:spcBef>
              <a:spcAft>
                <a:spcPts val="0"/>
              </a:spcAft>
              <a:buClr>
                <a:srgbClr val="000000"/>
              </a:buClr>
              <a:buSzPts val="1800"/>
              <a:buChar char="○"/>
            </a:pPr>
            <a:r>
              <a:rPr lang="en" sz="1800" dirty="0">
                <a:solidFill>
                  <a:srgbClr val="000000"/>
                </a:solidFill>
                <a:latin typeface="Gill Sans MT" panose="020B0502020104020203" pitchFamily="34" charset="0"/>
              </a:rPr>
              <a:t>promotes peace in the region and seeks to remain allies with Russia</a:t>
            </a:r>
            <a:endParaRPr sz="1800" dirty="0">
              <a:solidFill>
                <a:srgbClr val="000000"/>
              </a:solidFill>
              <a:latin typeface="Gill Sans MT" panose="020B0502020104020203" pitchFamily="34" charset="0"/>
            </a:endParaRPr>
          </a:p>
          <a:p>
            <a:pPr marL="914400" lvl="1" indent="-342900" rtl="0">
              <a:spcBef>
                <a:spcPts val="0"/>
              </a:spcBef>
              <a:spcAft>
                <a:spcPts val="0"/>
              </a:spcAft>
              <a:buClr>
                <a:srgbClr val="000000"/>
              </a:buClr>
              <a:buSzPts val="1800"/>
              <a:buChar char="○"/>
            </a:pPr>
            <a:r>
              <a:rPr lang="en" sz="1800" dirty="0">
                <a:solidFill>
                  <a:srgbClr val="000000"/>
                </a:solidFill>
                <a:latin typeface="Gill Sans MT" panose="020B0502020104020203" pitchFamily="34" charset="0"/>
              </a:rPr>
              <a:t>strongly believes in the UNCLOS</a:t>
            </a:r>
            <a:endParaRPr sz="1800" dirty="0">
              <a:solidFill>
                <a:srgbClr val="000000"/>
              </a:solidFill>
              <a:latin typeface="Gill Sans MT" panose="020B0502020104020203" pitchFamily="34" charset="0"/>
            </a:endParaRPr>
          </a:p>
          <a:p>
            <a:pPr marL="457200" lvl="0" indent="-342900" rtl="0">
              <a:spcBef>
                <a:spcPts val="0"/>
              </a:spcBef>
              <a:spcAft>
                <a:spcPts val="0"/>
              </a:spcAft>
              <a:buClr>
                <a:srgbClr val="000000"/>
              </a:buClr>
              <a:buSzPts val="1800"/>
              <a:buChar char="●"/>
            </a:pPr>
            <a:r>
              <a:rPr lang="en" dirty="0">
                <a:solidFill>
                  <a:srgbClr val="000000"/>
                </a:solidFill>
              </a:rPr>
              <a:t>Russia (changed)</a:t>
            </a:r>
            <a:endParaRPr dirty="0">
              <a:solidFill>
                <a:srgbClr val="000000"/>
              </a:solidFill>
            </a:endParaRPr>
          </a:p>
          <a:p>
            <a:pPr marL="914400" lvl="1" indent="-342900" rtl="0">
              <a:spcBef>
                <a:spcPts val="0"/>
              </a:spcBef>
              <a:spcAft>
                <a:spcPts val="0"/>
              </a:spcAft>
              <a:buClr>
                <a:srgbClr val="000000"/>
              </a:buClr>
              <a:buSzPts val="1800"/>
              <a:buChar char="○"/>
            </a:pPr>
            <a:r>
              <a:rPr lang="en" sz="1800" dirty="0">
                <a:solidFill>
                  <a:srgbClr val="000000"/>
                </a:solidFill>
                <a:latin typeface="Gill Sans MT" panose="020B0502020104020203" pitchFamily="34" charset="0"/>
              </a:rPr>
              <a:t>Arctic region is of vital economic and strategic interest to Russia</a:t>
            </a:r>
            <a:br>
              <a:rPr lang="en" sz="1800" dirty="0">
                <a:solidFill>
                  <a:srgbClr val="000000"/>
                </a:solidFill>
                <a:latin typeface="Gill Sans MT" panose="020B0502020104020203" pitchFamily="34" charset="0"/>
              </a:rPr>
            </a:br>
            <a:r>
              <a:rPr lang="en" sz="1800" dirty="0">
                <a:solidFill>
                  <a:srgbClr val="000000"/>
                </a:solidFill>
                <a:latin typeface="Gill Sans MT" panose="020B0502020104020203" pitchFamily="34" charset="0"/>
              </a:rPr>
              <a:t>(supply-line and a geographically advantageous position</a:t>
            </a:r>
            <a:endParaRPr sz="1800" dirty="0">
              <a:solidFill>
                <a:srgbClr val="000000"/>
              </a:solidFill>
              <a:latin typeface="Gill Sans MT" panose="020B0502020104020203" pitchFamily="34" charset="0"/>
            </a:endParaRPr>
          </a:p>
          <a:p>
            <a:pPr marL="914400" lvl="1" indent="-342900" rtl="0">
              <a:spcBef>
                <a:spcPts val="0"/>
              </a:spcBef>
              <a:spcAft>
                <a:spcPts val="0"/>
              </a:spcAft>
              <a:buClr>
                <a:srgbClr val="000000"/>
              </a:buClr>
              <a:buSzPts val="1800"/>
              <a:buChar char="○"/>
            </a:pPr>
            <a:r>
              <a:rPr lang="en" sz="1800" dirty="0">
                <a:solidFill>
                  <a:srgbClr val="000000"/>
                </a:solidFill>
                <a:latin typeface="Gill Sans MT" panose="020B0502020104020203" pitchFamily="34" charset="0"/>
              </a:rPr>
              <a:t>Russia is strongly in opposition to the res communis status</a:t>
            </a:r>
            <a:endParaRPr sz="1800" dirty="0">
              <a:solidFill>
                <a:srgbClr val="000000"/>
              </a:solidFill>
              <a:latin typeface="Gill Sans MT" panose="020B0502020104020203" pitchFamily="34" charset="0"/>
            </a:endParaRPr>
          </a:p>
          <a:p>
            <a:pPr marL="914400" lvl="1" indent="-342900" rtl="0">
              <a:spcBef>
                <a:spcPts val="0"/>
              </a:spcBef>
              <a:spcAft>
                <a:spcPts val="0"/>
              </a:spcAft>
              <a:buClr>
                <a:srgbClr val="000000"/>
              </a:buClr>
              <a:buSzPts val="1800"/>
              <a:buChar char="○"/>
            </a:pPr>
            <a:r>
              <a:rPr lang="en" sz="1800" dirty="0">
                <a:solidFill>
                  <a:srgbClr val="000000"/>
                </a:solidFill>
                <a:latin typeface="Gill Sans MT" panose="020B0502020104020203" pitchFamily="34" charset="0"/>
              </a:rPr>
              <a:t>aggressive and with significant military presence and economic activity</a:t>
            </a:r>
            <a:endParaRPr sz="1800" dirty="0">
              <a:solidFill>
                <a:srgbClr val="000000"/>
              </a:solidFill>
              <a:latin typeface="Gill Sans MT" panose="020B0502020104020203"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latin typeface="Impact"/>
                <a:ea typeface="Impact"/>
                <a:cs typeface="Impact"/>
                <a:sym typeface="Impact"/>
              </a:rPr>
              <a:t>Countries’ Stance_3</a:t>
            </a:r>
            <a:endParaRPr dirty="0">
              <a:latin typeface="Impact"/>
              <a:ea typeface="Impact"/>
              <a:cs typeface="Impact"/>
              <a:sym typeface="Impact"/>
            </a:endParaRPr>
          </a:p>
          <a:p>
            <a:pPr marL="0" lvl="0" indent="0" rtl="0">
              <a:spcBef>
                <a:spcPts val="0"/>
              </a:spcBef>
              <a:spcAft>
                <a:spcPts val="0"/>
              </a:spcAft>
              <a:buNone/>
            </a:pPr>
            <a:endParaRPr dirty="0"/>
          </a:p>
        </p:txBody>
      </p:sp>
      <p:sp>
        <p:nvSpPr>
          <p:cNvPr id="174" name="Shape 1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000000"/>
              </a:buClr>
              <a:buSzPts val="1800"/>
              <a:buFont typeface="Arial"/>
              <a:buChar char="●"/>
            </a:pPr>
            <a:r>
              <a:rPr lang="en" dirty="0">
                <a:solidFill>
                  <a:srgbClr val="000000"/>
                </a:solidFill>
              </a:rPr>
              <a:t>US (changed)</a:t>
            </a:r>
            <a:endParaRPr dirty="0">
              <a:solidFill>
                <a:srgbClr val="000000"/>
              </a:solidFill>
            </a:endParaRPr>
          </a:p>
          <a:p>
            <a:pPr marL="914400" marR="0" lvl="1" indent="-342900" algn="l" rtl="0">
              <a:lnSpc>
                <a:spcPct val="115000"/>
              </a:lnSpc>
              <a:spcBef>
                <a:spcPts val="0"/>
              </a:spcBef>
              <a:spcAft>
                <a:spcPts val="0"/>
              </a:spcAft>
              <a:buClr>
                <a:srgbClr val="000000"/>
              </a:buClr>
              <a:buSzPts val="1800"/>
              <a:buChar char="○"/>
            </a:pPr>
            <a:r>
              <a:rPr lang="en" sz="1800" dirty="0">
                <a:solidFill>
                  <a:srgbClr val="000000"/>
                </a:solidFill>
                <a:latin typeface="Gill Sans MT" panose="020B0502020104020203" pitchFamily="34" charset="0"/>
              </a:rPr>
              <a:t>neither signed nor ratified the UNCLOS </a:t>
            </a:r>
            <a:endParaRPr sz="1800" dirty="0">
              <a:solidFill>
                <a:srgbClr val="000000"/>
              </a:solidFill>
              <a:latin typeface="Gill Sans MT" panose="020B0502020104020203" pitchFamily="34" charset="0"/>
            </a:endParaRPr>
          </a:p>
          <a:p>
            <a:pPr marL="914400" marR="0" lvl="1" indent="-342900" algn="l" rtl="0">
              <a:lnSpc>
                <a:spcPct val="115000"/>
              </a:lnSpc>
              <a:spcBef>
                <a:spcPts val="0"/>
              </a:spcBef>
              <a:spcAft>
                <a:spcPts val="0"/>
              </a:spcAft>
              <a:buClr>
                <a:srgbClr val="000000"/>
              </a:buClr>
              <a:buSzPts val="1800"/>
              <a:buChar char="○"/>
            </a:pPr>
            <a:r>
              <a:rPr lang="en" sz="1800" dirty="0">
                <a:solidFill>
                  <a:srgbClr val="000000"/>
                </a:solidFill>
                <a:latin typeface="Gill Sans MT" panose="020B0502020104020203" pitchFamily="34" charset="0"/>
              </a:rPr>
              <a:t>has not heavily militarized the region (other priorities)</a:t>
            </a:r>
            <a:endParaRPr sz="1800" dirty="0">
              <a:solidFill>
                <a:srgbClr val="000000"/>
              </a:solidFill>
              <a:latin typeface="Gill Sans MT" panose="020B0502020104020203" pitchFamily="34" charset="0"/>
            </a:endParaRPr>
          </a:p>
          <a:p>
            <a:pPr marL="914400" marR="0" lvl="1" indent="-342900" algn="l" rtl="0">
              <a:lnSpc>
                <a:spcPct val="115000"/>
              </a:lnSpc>
              <a:spcBef>
                <a:spcPts val="0"/>
              </a:spcBef>
              <a:spcAft>
                <a:spcPts val="0"/>
              </a:spcAft>
              <a:buClr>
                <a:srgbClr val="000000"/>
              </a:buClr>
              <a:buSzPts val="1800"/>
              <a:buChar char="○"/>
            </a:pPr>
            <a:r>
              <a:rPr lang="en" sz="1800" dirty="0">
                <a:solidFill>
                  <a:srgbClr val="000000"/>
                </a:solidFill>
                <a:latin typeface="Gill Sans MT" panose="020B0502020104020203" pitchFamily="34" charset="0"/>
              </a:rPr>
              <a:t>focuses on exploiting its resources</a:t>
            </a:r>
            <a:endParaRPr sz="1800" dirty="0">
              <a:solidFill>
                <a:srgbClr val="000000"/>
              </a:solidFill>
              <a:latin typeface="Gill Sans MT" panose="020B0502020104020203" pitchFamily="34" charset="0"/>
            </a:endParaRPr>
          </a:p>
          <a:p>
            <a:pPr marL="914400" marR="0" lvl="1" indent="-342900" algn="l" rtl="0">
              <a:lnSpc>
                <a:spcPct val="115000"/>
              </a:lnSpc>
              <a:spcBef>
                <a:spcPts val="0"/>
              </a:spcBef>
              <a:spcAft>
                <a:spcPts val="0"/>
              </a:spcAft>
              <a:buClr>
                <a:srgbClr val="000000"/>
              </a:buClr>
              <a:buSzPts val="1800"/>
              <a:buChar char="○"/>
            </a:pPr>
            <a:r>
              <a:rPr lang="en" sz="1800" dirty="0">
                <a:solidFill>
                  <a:srgbClr val="000000"/>
                </a:solidFill>
                <a:latin typeface="Gill Sans MT" panose="020B0502020104020203" pitchFamily="34" charset="0"/>
              </a:rPr>
              <a:t>aims to operate by 2025 in the area</a:t>
            </a:r>
            <a:endParaRPr sz="1800" dirty="0">
              <a:solidFill>
                <a:srgbClr val="000000"/>
              </a:solidFill>
              <a:latin typeface="Gill Sans MT" panose="020B0502020104020203" pitchFamily="34" charset="0"/>
            </a:endParaRPr>
          </a:p>
          <a:p>
            <a:pPr marL="914400" marR="0" lvl="1" indent="-342900" algn="l" rtl="0">
              <a:lnSpc>
                <a:spcPct val="115000"/>
              </a:lnSpc>
              <a:spcBef>
                <a:spcPts val="0"/>
              </a:spcBef>
              <a:spcAft>
                <a:spcPts val="0"/>
              </a:spcAft>
              <a:buClr>
                <a:srgbClr val="000000"/>
              </a:buClr>
              <a:buSzPts val="1800"/>
              <a:buChar char="○"/>
            </a:pPr>
            <a:r>
              <a:rPr lang="en" sz="1800" dirty="0">
                <a:solidFill>
                  <a:srgbClr val="000000"/>
                </a:solidFill>
                <a:latin typeface="Gill Sans MT" panose="020B0502020104020203" pitchFamily="34" charset="0"/>
              </a:rPr>
              <a:t>in support of oil drilling</a:t>
            </a:r>
            <a:endParaRPr sz="1800" dirty="0">
              <a:solidFill>
                <a:srgbClr val="000000"/>
              </a:solidFill>
              <a:latin typeface="Gill Sans MT" panose="020B0502020104020203" pitchFamily="34" charset="0"/>
            </a:endParaRPr>
          </a:p>
          <a:p>
            <a:pPr marL="457200" marR="0" lvl="0" indent="-342900" algn="l" rtl="0">
              <a:lnSpc>
                <a:spcPct val="115000"/>
              </a:lnSpc>
              <a:spcBef>
                <a:spcPts val="0"/>
              </a:spcBef>
              <a:spcAft>
                <a:spcPts val="0"/>
              </a:spcAft>
              <a:buClr>
                <a:srgbClr val="000000"/>
              </a:buClr>
              <a:buSzPts val="1800"/>
              <a:buChar char="●"/>
            </a:pPr>
            <a:r>
              <a:rPr lang="en" dirty="0">
                <a:solidFill>
                  <a:srgbClr val="000000"/>
                </a:solidFill>
              </a:rPr>
              <a:t>China (changed)</a:t>
            </a:r>
            <a:endParaRPr dirty="0">
              <a:solidFill>
                <a:srgbClr val="000000"/>
              </a:solidFill>
            </a:endParaRPr>
          </a:p>
          <a:p>
            <a:pPr marL="914400" marR="0" lvl="1" indent="-342900" algn="l" rtl="0">
              <a:lnSpc>
                <a:spcPct val="115000"/>
              </a:lnSpc>
              <a:spcBef>
                <a:spcPts val="0"/>
              </a:spcBef>
              <a:spcAft>
                <a:spcPts val="0"/>
              </a:spcAft>
              <a:buClr>
                <a:srgbClr val="000000"/>
              </a:buClr>
              <a:buSzPts val="1800"/>
              <a:buChar char="○"/>
            </a:pPr>
            <a:r>
              <a:rPr lang="en" sz="1800" dirty="0">
                <a:solidFill>
                  <a:srgbClr val="000000"/>
                </a:solidFill>
                <a:latin typeface="Gill Sans MT" panose="020B0502020104020203" pitchFamily="34" charset="0"/>
              </a:rPr>
              <a:t>observer in the Arctic Council</a:t>
            </a:r>
            <a:endParaRPr sz="1800" dirty="0">
              <a:solidFill>
                <a:srgbClr val="000000"/>
              </a:solidFill>
              <a:latin typeface="Gill Sans MT" panose="020B0502020104020203" pitchFamily="34" charset="0"/>
            </a:endParaRPr>
          </a:p>
          <a:p>
            <a:pPr marL="914400" marR="0" lvl="1" indent="-342900" algn="l" rtl="0">
              <a:lnSpc>
                <a:spcPct val="115000"/>
              </a:lnSpc>
              <a:spcBef>
                <a:spcPts val="0"/>
              </a:spcBef>
              <a:spcAft>
                <a:spcPts val="0"/>
              </a:spcAft>
              <a:buClr>
                <a:srgbClr val="000000"/>
              </a:buClr>
              <a:buSzPts val="1800"/>
              <a:buChar char="○"/>
            </a:pPr>
            <a:r>
              <a:rPr lang="en" sz="1800" dirty="0">
                <a:solidFill>
                  <a:srgbClr val="000000"/>
                </a:solidFill>
                <a:latin typeface="Gill Sans MT" panose="020B0502020104020203" pitchFamily="34" charset="0"/>
              </a:rPr>
              <a:t>similar to Russia, the Arctic Region is of great economic interest</a:t>
            </a:r>
            <a:endParaRPr sz="1800" dirty="0">
              <a:solidFill>
                <a:srgbClr val="000000"/>
              </a:solidFill>
              <a:latin typeface="Gill Sans MT" panose="020B0502020104020203" pitchFamily="34" charset="0"/>
            </a:endParaRPr>
          </a:p>
          <a:p>
            <a:pPr marL="914400" marR="0" lvl="1" indent="-342900" algn="l" rtl="0">
              <a:lnSpc>
                <a:spcPct val="115000"/>
              </a:lnSpc>
              <a:spcBef>
                <a:spcPts val="0"/>
              </a:spcBef>
              <a:spcAft>
                <a:spcPts val="0"/>
              </a:spcAft>
              <a:buClr>
                <a:srgbClr val="000000"/>
              </a:buClr>
              <a:buSzPts val="1800"/>
              <a:buChar char="○"/>
            </a:pPr>
            <a:r>
              <a:rPr lang="en" sz="1800" dirty="0">
                <a:solidFill>
                  <a:srgbClr val="000000"/>
                </a:solidFill>
                <a:latin typeface="Gill Sans MT" panose="020B0502020104020203" pitchFamily="34" charset="0"/>
              </a:rPr>
              <a:t>allied with Russia in the region</a:t>
            </a:r>
            <a:endParaRPr sz="1800" dirty="0">
              <a:solidFill>
                <a:srgbClr val="000000"/>
              </a:solidFill>
              <a:latin typeface="Gill Sans MT" panose="020B0502020104020203" pitchFamily="34" charset="0"/>
            </a:endParaRPr>
          </a:p>
          <a:p>
            <a:pPr marL="914400" marR="0" lvl="1" indent="-342900" algn="l" rtl="0">
              <a:lnSpc>
                <a:spcPct val="115000"/>
              </a:lnSpc>
              <a:spcBef>
                <a:spcPts val="0"/>
              </a:spcBef>
              <a:spcAft>
                <a:spcPts val="0"/>
              </a:spcAft>
              <a:buClr>
                <a:srgbClr val="000000"/>
              </a:buClr>
              <a:buSzPts val="1800"/>
              <a:buChar char="○"/>
            </a:pPr>
            <a:r>
              <a:rPr lang="en" sz="1800" dirty="0">
                <a:solidFill>
                  <a:srgbClr val="000000"/>
                </a:solidFill>
                <a:latin typeface="Gill Sans MT" panose="020B0502020104020203" pitchFamily="34" charset="0"/>
              </a:rPr>
              <a:t>“Polar Silk Road” (above)</a:t>
            </a:r>
            <a:endParaRPr sz="1800" dirty="0">
              <a:solidFill>
                <a:srgbClr val="000000"/>
              </a:solidFill>
              <a:latin typeface="Gill Sans MT" panose="020B0502020104020203"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
                <a:latin typeface="Impact"/>
                <a:ea typeface="Impact"/>
                <a:cs typeface="Impact"/>
                <a:sym typeface="Impact"/>
              </a:rPr>
              <a:t>Blocs</a:t>
            </a:r>
            <a:endParaRPr>
              <a:latin typeface="Impact"/>
              <a:ea typeface="Impact"/>
              <a:cs typeface="Impact"/>
              <a:sym typeface="Impact"/>
            </a:endParaRPr>
          </a:p>
        </p:txBody>
      </p:sp>
      <p:sp>
        <p:nvSpPr>
          <p:cNvPr id="180" name="Shape 18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Clr>
                <a:srgbClr val="000000"/>
              </a:buClr>
              <a:buSzPts val="1800"/>
              <a:buAutoNum type="arabicPeriod"/>
            </a:pPr>
            <a:r>
              <a:rPr lang="en" dirty="0">
                <a:solidFill>
                  <a:srgbClr val="000000"/>
                </a:solidFill>
              </a:rPr>
              <a:t>those not directly involved/does not have access to territorial claims</a:t>
            </a:r>
            <a:endParaRPr dirty="0">
              <a:solidFill>
                <a:srgbClr val="000000"/>
              </a:solidFill>
            </a:endParaRPr>
          </a:p>
          <a:p>
            <a:pPr marL="457200" lvl="0" indent="-342900" rtl="0">
              <a:spcBef>
                <a:spcPts val="0"/>
              </a:spcBef>
              <a:spcAft>
                <a:spcPts val="0"/>
              </a:spcAft>
              <a:buClr>
                <a:srgbClr val="000000"/>
              </a:buClr>
              <a:buSzPts val="1800"/>
              <a:buAutoNum type="arabicPeriod"/>
            </a:pPr>
            <a:r>
              <a:rPr lang="en" dirty="0">
                <a:solidFill>
                  <a:srgbClr val="000000"/>
                </a:solidFill>
              </a:rPr>
              <a:t>those in the region that affirms the UNCLOS and promotes peace </a:t>
            </a:r>
            <a:br>
              <a:rPr lang="en" dirty="0">
                <a:solidFill>
                  <a:srgbClr val="000000"/>
                </a:solidFill>
              </a:rPr>
            </a:br>
            <a:r>
              <a:rPr lang="en" dirty="0">
                <a:solidFill>
                  <a:srgbClr val="000000"/>
                </a:solidFill>
              </a:rPr>
              <a:t>(ex: Denmark, Norway, etc.)</a:t>
            </a:r>
            <a:endParaRPr dirty="0">
              <a:solidFill>
                <a:srgbClr val="000000"/>
              </a:solidFill>
            </a:endParaRPr>
          </a:p>
          <a:p>
            <a:pPr marL="457200" lvl="0" indent="-342900" rtl="0">
              <a:spcBef>
                <a:spcPts val="0"/>
              </a:spcBef>
              <a:spcAft>
                <a:spcPts val="0"/>
              </a:spcAft>
              <a:buClr>
                <a:srgbClr val="000000"/>
              </a:buClr>
              <a:buSzPts val="1800"/>
              <a:buAutoNum type="arabicPeriod"/>
            </a:pPr>
            <a:r>
              <a:rPr lang="en" dirty="0">
                <a:solidFill>
                  <a:srgbClr val="000000"/>
                </a:solidFill>
              </a:rPr>
              <a:t>those with significant military presence and aggressive nature </a:t>
            </a:r>
            <a:br>
              <a:rPr lang="en" dirty="0">
                <a:solidFill>
                  <a:srgbClr val="000000"/>
                </a:solidFill>
              </a:rPr>
            </a:br>
            <a:r>
              <a:rPr lang="en" dirty="0">
                <a:solidFill>
                  <a:srgbClr val="000000"/>
                </a:solidFill>
              </a:rPr>
              <a:t>(ex: Russia, USA, China)</a:t>
            </a:r>
            <a:endParaRPr dirty="0">
              <a:solidFill>
                <a:srgbClr val="000000"/>
              </a:solidFill>
            </a:endParaRPr>
          </a:p>
          <a:p>
            <a:pPr marL="0" lvl="0" indent="0" rtl="0">
              <a:spcBef>
                <a:spcPts val="1600"/>
              </a:spcBef>
              <a:spcAft>
                <a:spcPts val="0"/>
              </a:spcAft>
              <a:buNone/>
            </a:pPr>
            <a:endParaRPr dirty="0">
              <a:solidFill>
                <a:srgbClr val="000000"/>
              </a:solidFill>
            </a:endParaRPr>
          </a:p>
          <a:p>
            <a:pPr marL="457200" lvl="0" indent="-342900" rtl="0">
              <a:spcBef>
                <a:spcPts val="1600"/>
              </a:spcBef>
              <a:spcAft>
                <a:spcPts val="0"/>
              </a:spcAft>
              <a:buClr>
                <a:srgbClr val="000000"/>
              </a:buClr>
              <a:buSzPts val="1800"/>
              <a:buChar char="✱"/>
            </a:pPr>
            <a:r>
              <a:rPr lang="en" dirty="0">
                <a:solidFill>
                  <a:srgbClr val="000000"/>
                </a:solidFill>
              </a:rPr>
              <a:t>note that despite there being countries with similar stances, as countries have individual quarrels over territories, the situation is much more complex</a:t>
            </a:r>
            <a:endParaRPr dirty="0">
              <a:solidFill>
                <a:srgbClr val="00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
                <a:latin typeface="Impact"/>
                <a:ea typeface="Impact"/>
                <a:cs typeface="Impact"/>
                <a:sym typeface="Impact"/>
              </a:rPr>
              <a:t>References</a:t>
            </a:r>
            <a:endParaRPr>
              <a:latin typeface="Impact"/>
              <a:ea typeface="Impact"/>
              <a:cs typeface="Impact"/>
              <a:sym typeface="Impact"/>
            </a:endParaRPr>
          </a:p>
        </p:txBody>
      </p:sp>
      <p:sp>
        <p:nvSpPr>
          <p:cNvPr id="186" name="Shape 18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Clr>
                <a:srgbClr val="000000"/>
              </a:buClr>
              <a:buSzPts val="1400"/>
              <a:buAutoNum type="arabicPeriod"/>
            </a:pPr>
            <a:r>
              <a:rPr lang="en" sz="1400" dirty="0">
                <a:solidFill>
                  <a:srgbClr val="000000"/>
                </a:solidFill>
              </a:rPr>
              <a:t>https://www.cnbc.com/2018/02/06/russia-and-china-battle-us-in-race-to-control-arctic.html</a:t>
            </a:r>
            <a:endParaRPr sz="1400" dirty="0">
              <a:solidFill>
                <a:srgbClr val="000000"/>
              </a:solidFill>
            </a:endParaRPr>
          </a:p>
          <a:p>
            <a:pPr marL="457200" lvl="0" indent="-317500" rtl="0">
              <a:spcBef>
                <a:spcPts val="0"/>
              </a:spcBef>
              <a:spcAft>
                <a:spcPts val="0"/>
              </a:spcAft>
              <a:buClr>
                <a:srgbClr val="000000"/>
              </a:buClr>
              <a:buSzPts val="1400"/>
              <a:buAutoNum type="arabicPeriod"/>
            </a:pPr>
            <a:r>
              <a:rPr lang="en" sz="1400" dirty="0">
                <a:solidFill>
                  <a:srgbClr val="000000"/>
                </a:solidFill>
              </a:rPr>
              <a:t>https://www.cnbc.com/2018/01/26/china-unveils-vision-for-polar-silk-road-across-arctic.html</a:t>
            </a:r>
            <a:endParaRPr sz="1400" dirty="0">
              <a:solidFill>
                <a:srgbClr val="000000"/>
              </a:solidFill>
            </a:endParaRPr>
          </a:p>
          <a:p>
            <a:pPr marL="457200" lvl="0" indent="-317500" rtl="0">
              <a:spcBef>
                <a:spcPts val="0"/>
              </a:spcBef>
              <a:spcAft>
                <a:spcPts val="0"/>
              </a:spcAft>
              <a:buClr>
                <a:srgbClr val="000000"/>
              </a:buClr>
              <a:buSzPts val="1400"/>
              <a:buAutoNum type="arabicPeriod"/>
            </a:pPr>
            <a:r>
              <a:rPr lang="en" sz="1400" dirty="0">
                <a:solidFill>
                  <a:srgbClr val="000000"/>
                </a:solidFill>
              </a:rPr>
              <a:t>http://www.independent.co.uk/news/world/americas/arctic-alaska-republicans-national-wildlife-refuge-senate-tax-plan-polar-bears-donald-trump-a8088151.html</a:t>
            </a:r>
            <a:endParaRPr sz="1400" dirty="0">
              <a:solidFill>
                <a:srgbClr val="000000"/>
              </a:solidFill>
            </a:endParaRPr>
          </a:p>
          <a:p>
            <a:pPr marL="457200" lvl="0" indent="-317500" rtl="0">
              <a:spcBef>
                <a:spcPts val="0"/>
              </a:spcBef>
              <a:spcAft>
                <a:spcPts val="0"/>
              </a:spcAft>
              <a:buClr>
                <a:srgbClr val="000000"/>
              </a:buClr>
              <a:buSzPts val="1400"/>
              <a:buAutoNum type="arabicPeriod"/>
            </a:pPr>
            <a:r>
              <a:rPr lang="en" sz="1400" dirty="0">
                <a:solidFill>
                  <a:srgbClr val="000000"/>
                </a:solidFill>
              </a:rPr>
              <a:t>https://www.cnbc.com/2018/01/04/trump-aims-to-open-arctic-pacific-and-atlantic-to-offshore-drilling-in-ambitious-new-plan.html</a:t>
            </a:r>
            <a:endParaRPr sz="1400" dirty="0">
              <a:solidFill>
                <a:srgbClr val="000000"/>
              </a:solidFill>
            </a:endParaRPr>
          </a:p>
          <a:p>
            <a:pPr marL="457200" lvl="0" indent="-317500" rtl="0">
              <a:spcBef>
                <a:spcPts val="0"/>
              </a:spcBef>
              <a:spcAft>
                <a:spcPts val="0"/>
              </a:spcAft>
              <a:buClr>
                <a:srgbClr val="000000"/>
              </a:buClr>
              <a:buSzPts val="1400"/>
              <a:buAutoNum type="arabicPeriod"/>
            </a:pPr>
            <a:r>
              <a:rPr lang="en" sz="1400" dirty="0">
                <a:solidFill>
                  <a:srgbClr val="000000"/>
                </a:solidFill>
              </a:rPr>
              <a:t>https://overthecircle.com/2017/12/30/arctic-politics-in-2018-a-look-ahead/</a:t>
            </a:r>
            <a:endParaRPr sz="1400" dirty="0">
              <a:solidFill>
                <a:srgbClr val="000000"/>
              </a:solidFill>
            </a:endParaRPr>
          </a:p>
          <a:p>
            <a:pPr marL="457200" lvl="0" indent="-317500" rtl="0">
              <a:spcBef>
                <a:spcPts val="0"/>
              </a:spcBef>
              <a:spcAft>
                <a:spcPts val="0"/>
              </a:spcAft>
              <a:buClr>
                <a:srgbClr val="000000"/>
              </a:buClr>
              <a:buSzPts val="1400"/>
              <a:buAutoNum type="arabicPeriod"/>
            </a:pPr>
            <a:r>
              <a:rPr lang="en" sz="1400" dirty="0">
                <a:solidFill>
                  <a:srgbClr val="000000"/>
                </a:solidFill>
              </a:rPr>
              <a:t>https://www.theatlantic.com/science/archive/2018/02/its-54-degrees-warmer-than-normal-in-the-arctic/554303/</a:t>
            </a:r>
            <a:endParaRPr sz="1400" dirty="0">
              <a:solidFill>
                <a:srgbClr val="000000"/>
              </a:solidFill>
            </a:endParaRPr>
          </a:p>
          <a:p>
            <a:pPr marL="457200" lvl="0" indent="-317500" rtl="0">
              <a:spcBef>
                <a:spcPts val="0"/>
              </a:spcBef>
              <a:spcAft>
                <a:spcPts val="0"/>
              </a:spcAft>
              <a:buClr>
                <a:srgbClr val="000000"/>
              </a:buClr>
              <a:buSzPts val="1400"/>
              <a:buAutoNum type="arabicPeriod"/>
            </a:pPr>
            <a:r>
              <a:rPr lang="en" sz="1400" dirty="0">
                <a:solidFill>
                  <a:srgbClr val="000000"/>
                </a:solidFill>
              </a:rPr>
              <a:t>http://www.johnenglander.net/sea-level-rise-blog/china-russia-may-take-top-world-new-polar-silk-road-arctic-newsweek/ (picture)</a:t>
            </a:r>
            <a:endParaRPr sz="1400" dirty="0">
              <a:solidFill>
                <a:srgbClr val="000000"/>
              </a:solidFill>
            </a:endParaRPr>
          </a:p>
          <a:p>
            <a:pPr marL="457200" lvl="0" indent="-317500" rtl="0">
              <a:spcBef>
                <a:spcPts val="0"/>
              </a:spcBef>
              <a:spcAft>
                <a:spcPts val="0"/>
              </a:spcAft>
              <a:buClr>
                <a:srgbClr val="000000"/>
              </a:buClr>
              <a:buSzPts val="1400"/>
              <a:buAutoNum type="arabicPeriod"/>
            </a:pPr>
            <a:r>
              <a:rPr lang="en" sz="1400" dirty="0">
                <a:solidFill>
                  <a:srgbClr val="000000"/>
                </a:solidFill>
              </a:rPr>
              <a:t>http://nsidc.org/arcticseaicenews/2018/01/ (picture)</a:t>
            </a:r>
            <a:endParaRPr sz="1400" dirty="0">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0"/>
        <p:cNvGrpSpPr/>
        <p:nvPr/>
      </p:nvGrpSpPr>
      <p:grpSpPr>
        <a:xfrm>
          <a:off x="0" y="0"/>
          <a:ext cx="0" cy="0"/>
          <a:chOff x="0" y="0"/>
          <a:chExt cx="0" cy="0"/>
        </a:xfrm>
      </p:grpSpPr>
      <p:sp>
        <p:nvSpPr>
          <p:cNvPr id="191" name="Shape 191"/>
          <p:cNvSpPr txBox="1">
            <a:spLocks noGrp="1"/>
          </p:cNvSpPr>
          <p:nvPr>
            <p:ph type="ctrTitle"/>
          </p:nvPr>
        </p:nvSpPr>
        <p:spPr>
          <a:xfrm>
            <a:off x="311708" y="1027500"/>
            <a:ext cx="8520600" cy="20526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3600" b="1">
                <a:highlight>
                  <a:srgbClr val="E06666"/>
                </a:highlight>
                <a:latin typeface="Bitter"/>
                <a:ea typeface="Bitter"/>
                <a:cs typeface="Bitter"/>
                <a:sym typeface="Bitter"/>
              </a:rPr>
              <a:t>Addressing the degree of capital punishment for drug possession</a:t>
            </a:r>
            <a:endParaRPr sz="3600" b="1">
              <a:highlight>
                <a:srgbClr val="E06666"/>
              </a:highlight>
              <a:latin typeface="Bitter"/>
              <a:ea typeface="Bitter"/>
              <a:cs typeface="Bitter"/>
              <a:sym typeface="Bitte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3200" b="1" dirty="0"/>
              <a:t>Current Events Update</a:t>
            </a:r>
            <a:endParaRPr sz="3200" dirty="0"/>
          </a:p>
        </p:txBody>
      </p:sp>
      <p:sp>
        <p:nvSpPr>
          <p:cNvPr id="197" name="Shape 197"/>
          <p:cNvSpPr txBox="1">
            <a:spLocks noGrp="1"/>
          </p:cNvSpPr>
          <p:nvPr>
            <p:ph type="body" idx="2"/>
          </p:nvPr>
        </p:nvSpPr>
        <p:spPr>
          <a:xfrm>
            <a:off x="311700" y="1354550"/>
            <a:ext cx="8520600" cy="3416400"/>
          </a:xfrm>
          <a:prstGeom prst="rect">
            <a:avLst/>
          </a:prstGeom>
        </p:spPr>
        <p:txBody>
          <a:bodyPr spcFirstLastPara="1" wrap="square" lIns="91425" tIns="91425" rIns="91425" bIns="91425" anchor="t" anchorCtr="0">
            <a:noAutofit/>
          </a:bodyPr>
          <a:lstStyle/>
          <a:p>
            <a:pPr marL="457200" lvl="0" indent="-355600" rtl="0">
              <a:spcBef>
                <a:spcPts val="0"/>
              </a:spcBef>
              <a:spcAft>
                <a:spcPts val="0"/>
              </a:spcAft>
              <a:buClr>
                <a:srgbClr val="000000"/>
              </a:buClr>
              <a:buSzPts val="2000"/>
              <a:buChar char="●"/>
            </a:pPr>
            <a:r>
              <a:rPr lang="en" sz="2000" b="1" dirty="0">
                <a:solidFill>
                  <a:srgbClr val="E06666"/>
                </a:solidFill>
              </a:rPr>
              <a:t>March 12-16: </a:t>
            </a:r>
            <a:r>
              <a:rPr lang="en" sz="2000" b="1" dirty="0">
                <a:solidFill>
                  <a:srgbClr val="000000"/>
                </a:solidFill>
              </a:rPr>
              <a:t>61st session of the Commission on Narcotic Drugs (CND)</a:t>
            </a:r>
            <a:endParaRPr sz="2000" b="1" dirty="0">
              <a:solidFill>
                <a:srgbClr val="000000"/>
              </a:solidFill>
            </a:endParaRPr>
          </a:p>
          <a:p>
            <a:pPr marL="914400" lvl="1" indent="-342900" rtl="0">
              <a:spcBef>
                <a:spcPts val="0"/>
              </a:spcBef>
              <a:spcAft>
                <a:spcPts val="0"/>
              </a:spcAft>
              <a:buClr>
                <a:srgbClr val="000000"/>
              </a:buClr>
              <a:buSzPts val="1800"/>
              <a:buChar char="○"/>
            </a:pPr>
            <a:r>
              <a:rPr lang="en" sz="1800" b="1" dirty="0">
                <a:solidFill>
                  <a:srgbClr val="000000"/>
                </a:solidFill>
                <a:latin typeface="Gill Sans MT" panose="020B0502020104020203" pitchFamily="34" charset="0"/>
              </a:rPr>
              <a:t>“promote efforts to stop organized crime while protecting human rights, enabling development and ensuring rights-based treatment and support” </a:t>
            </a:r>
            <a:r>
              <a:rPr lang="en" b="1" dirty="0">
                <a:solidFill>
                  <a:srgbClr val="000000"/>
                </a:solidFill>
                <a:latin typeface="Gill Sans MT" panose="020B0502020104020203" pitchFamily="34" charset="0"/>
              </a:rPr>
              <a:t>~António Guterres, UN Secretary General</a:t>
            </a:r>
            <a:endParaRPr b="1" dirty="0">
              <a:solidFill>
                <a:srgbClr val="000000"/>
              </a:solidFill>
              <a:latin typeface="Gill Sans MT" panose="020B0502020104020203" pitchFamily="34" charset="0"/>
            </a:endParaRPr>
          </a:p>
          <a:p>
            <a:pPr marL="914400" lvl="1" indent="-355600" rtl="0">
              <a:spcBef>
                <a:spcPts val="0"/>
              </a:spcBef>
              <a:spcAft>
                <a:spcPts val="0"/>
              </a:spcAft>
              <a:buClr>
                <a:srgbClr val="000000"/>
              </a:buClr>
              <a:buSzPts val="2000"/>
              <a:buChar char="○"/>
            </a:pPr>
            <a:r>
              <a:rPr lang="en" sz="2000" b="1" dirty="0">
                <a:solidFill>
                  <a:srgbClr val="000000"/>
                </a:solidFill>
                <a:latin typeface="Gill Sans MT" panose="020B0502020104020203" pitchFamily="34" charset="0"/>
              </a:rPr>
              <a:t>UN Secretary General Antonio Guterres calls for decriminalization of all drugs</a:t>
            </a:r>
            <a:endParaRPr sz="2000" b="1" dirty="0">
              <a:solidFill>
                <a:srgbClr val="000000"/>
              </a:solidFill>
              <a:latin typeface="Gill Sans MT" panose="020B0502020104020203"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1"/>
        <p:cNvGrpSpPr/>
        <p:nvPr/>
      </p:nvGrpSpPr>
      <p:grpSpPr>
        <a:xfrm>
          <a:off x="0" y="0"/>
          <a:ext cx="0" cy="0"/>
          <a:chOff x="0" y="0"/>
          <a:chExt cx="0" cy="0"/>
        </a:xfrm>
      </p:grpSpPr>
      <p:sp>
        <p:nvSpPr>
          <p:cNvPr id="202" name="Shape 20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200" b="1" dirty="0"/>
              <a:t>Positions-Philippines</a:t>
            </a:r>
            <a:endParaRPr sz="3200" b="1" dirty="0"/>
          </a:p>
        </p:txBody>
      </p:sp>
      <p:sp>
        <p:nvSpPr>
          <p:cNvPr id="203" name="Shape 203"/>
          <p:cNvSpPr txBox="1"/>
          <p:nvPr/>
        </p:nvSpPr>
        <p:spPr>
          <a:xfrm>
            <a:off x="404200" y="1271225"/>
            <a:ext cx="8520600" cy="3506400"/>
          </a:xfrm>
          <a:prstGeom prst="rect">
            <a:avLst/>
          </a:prstGeom>
          <a:noFill/>
          <a:ln>
            <a:noFill/>
          </a:ln>
        </p:spPr>
        <p:txBody>
          <a:bodyPr spcFirstLastPara="1" wrap="square" lIns="91425" tIns="91425" rIns="91425" bIns="91425" anchor="t" anchorCtr="0">
            <a:noAutofit/>
          </a:bodyPr>
          <a:lstStyle/>
          <a:p>
            <a:pPr marL="457200" lvl="0" indent="-381000" rtl="0">
              <a:lnSpc>
                <a:spcPct val="115000"/>
              </a:lnSpc>
              <a:spcBef>
                <a:spcPts val="0"/>
              </a:spcBef>
              <a:spcAft>
                <a:spcPts val="0"/>
              </a:spcAft>
              <a:buSzPts val="2400"/>
              <a:buChar char="●"/>
            </a:pPr>
            <a:r>
              <a:rPr lang="en" sz="2400" b="1" dirty="0">
                <a:latin typeface="Gill Sans MT" panose="020B0502020104020203" pitchFamily="34" charset="0"/>
              </a:rPr>
              <a:t>Plans to withdraw from the International Criminal Court</a:t>
            </a:r>
            <a:endParaRPr sz="2400" b="1" dirty="0">
              <a:latin typeface="Gill Sans MT" panose="020B0502020104020203" pitchFamily="34" charset="0"/>
            </a:endParaRPr>
          </a:p>
          <a:p>
            <a:pPr marL="914400" lvl="1" indent="-381000" rtl="0">
              <a:lnSpc>
                <a:spcPct val="115000"/>
              </a:lnSpc>
              <a:spcBef>
                <a:spcPts val="0"/>
              </a:spcBef>
              <a:spcAft>
                <a:spcPts val="0"/>
              </a:spcAft>
              <a:buSzPts val="2400"/>
              <a:buChar char="○"/>
            </a:pPr>
            <a:r>
              <a:rPr lang="en" sz="2400" b="1" dirty="0">
                <a:latin typeface="Gill Sans MT" panose="020B0502020104020203" pitchFamily="34" charset="0"/>
              </a:rPr>
              <a:t>ICC has been examining Duterte’s War on Drugs</a:t>
            </a:r>
            <a:endParaRPr sz="2400" b="1" dirty="0">
              <a:latin typeface="Gill Sans MT" panose="020B0502020104020203" pitchFamily="34" charset="0"/>
            </a:endParaRPr>
          </a:p>
          <a:p>
            <a:pPr marL="914400" lvl="1" indent="-381000" rtl="0">
              <a:lnSpc>
                <a:spcPct val="115000"/>
              </a:lnSpc>
              <a:spcBef>
                <a:spcPts val="0"/>
              </a:spcBef>
              <a:spcAft>
                <a:spcPts val="0"/>
              </a:spcAft>
              <a:buSzPts val="2400"/>
              <a:buChar char="○"/>
            </a:pPr>
            <a:r>
              <a:rPr lang="en" sz="2400" b="1" dirty="0">
                <a:latin typeface="Gill Sans MT" panose="020B0502020104020203" pitchFamily="34" charset="0"/>
              </a:rPr>
              <a:t>President Rodrigo Duterte asked governments to abandon the International Criminal Court</a:t>
            </a:r>
            <a:endParaRPr sz="2400" b="1" dirty="0">
              <a:latin typeface="Gill Sans MT" panose="020B0502020104020203"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363800" y="404600"/>
            <a:ext cx="8520600" cy="629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200" b="1" dirty="0"/>
              <a:t>Positions-USA</a:t>
            </a:r>
            <a:endParaRPr sz="3200" b="1" dirty="0"/>
          </a:p>
        </p:txBody>
      </p:sp>
      <p:sp>
        <p:nvSpPr>
          <p:cNvPr id="209" name="Shape 209"/>
          <p:cNvSpPr txBox="1"/>
          <p:nvPr/>
        </p:nvSpPr>
        <p:spPr>
          <a:xfrm>
            <a:off x="311700" y="1207650"/>
            <a:ext cx="8520600" cy="2728200"/>
          </a:xfrm>
          <a:prstGeom prst="rect">
            <a:avLst/>
          </a:prstGeom>
          <a:noFill/>
          <a:ln>
            <a:noFill/>
          </a:ln>
        </p:spPr>
        <p:txBody>
          <a:bodyPr spcFirstLastPara="1" wrap="square" lIns="91425" tIns="91425" rIns="91425" bIns="91425" anchor="t" anchorCtr="0">
            <a:noAutofit/>
          </a:bodyPr>
          <a:lstStyle/>
          <a:p>
            <a:pPr marL="457200" lvl="0" indent="-381000" rtl="0">
              <a:lnSpc>
                <a:spcPct val="115000"/>
              </a:lnSpc>
              <a:spcBef>
                <a:spcPts val="0"/>
              </a:spcBef>
              <a:spcAft>
                <a:spcPts val="0"/>
              </a:spcAft>
              <a:buClr>
                <a:schemeClr val="dk1"/>
              </a:buClr>
              <a:buSzPts val="2400"/>
              <a:buChar char="●"/>
            </a:pPr>
            <a:r>
              <a:rPr lang="en" sz="2400" b="1" dirty="0">
                <a:solidFill>
                  <a:schemeClr val="dk1"/>
                </a:solidFill>
                <a:latin typeface="Gill Sans MT" panose="020B0502020104020203" pitchFamily="34" charset="0"/>
              </a:rPr>
              <a:t>On March 10, President Trump stated that he was in favor of allowing prosecutors to seek the death penalty for convicted drug dealers</a:t>
            </a:r>
            <a:endParaRPr sz="2400" b="1" dirty="0">
              <a:solidFill>
                <a:schemeClr val="dk1"/>
              </a:solidFill>
              <a:latin typeface="Gill Sans MT" panose="020B0502020104020203" pitchFamily="34" charset="0"/>
            </a:endParaRPr>
          </a:p>
          <a:p>
            <a:pPr marL="914400" lvl="1" indent="-381000" rtl="0">
              <a:lnSpc>
                <a:spcPct val="115000"/>
              </a:lnSpc>
              <a:spcBef>
                <a:spcPts val="0"/>
              </a:spcBef>
              <a:spcAft>
                <a:spcPts val="0"/>
              </a:spcAft>
              <a:buClr>
                <a:schemeClr val="dk1"/>
              </a:buClr>
              <a:buSzPts val="2400"/>
              <a:buChar char="○"/>
            </a:pPr>
            <a:r>
              <a:rPr lang="en" sz="2400" b="1" dirty="0">
                <a:solidFill>
                  <a:schemeClr val="dk1"/>
                </a:solidFill>
                <a:latin typeface="Gill Sans MT" panose="020B0502020104020203" pitchFamily="34" charset="0"/>
              </a:rPr>
              <a:t>Claims the US Criminal Justice System is too soft on drugs</a:t>
            </a:r>
            <a:endParaRPr sz="2400" b="1" dirty="0">
              <a:solidFill>
                <a:schemeClr val="dk1"/>
              </a:solidFill>
              <a:latin typeface="Gill Sans MT" panose="020B0502020104020203" pitchFamily="34" charset="0"/>
            </a:endParaRPr>
          </a:p>
          <a:p>
            <a:pPr marL="0" lvl="0" indent="0" rtl="0">
              <a:lnSpc>
                <a:spcPct val="115000"/>
              </a:lnSpc>
              <a:spcBef>
                <a:spcPts val="0"/>
              </a:spcBef>
              <a:spcAft>
                <a:spcPts val="0"/>
              </a:spcAft>
              <a:buNone/>
            </a:pPr>
            <a:endParaRPr sz="2000" dirty="0">
              <a:solidFill>
                <a:schemeClr val="dk1"/>
              </a:solidFill>
              <a:latin typeface="Gill Sans MT" panose="020B0502020104020203"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200" b="1" dirty="0"/>
              <a:t>Positions- China</a:t>
            </a:r>
            <a:endParaRPr sz="3200" b="1" dirty="0"/>
          </a:p>
        </p:txBody>
      </p:sp>
      <p:sp>
        <p:nvSpPr>
          <p:cNvPr id="215" name="Shape 215"/>
          <p:cNvSpPr txBox="1">
            <a:spLocks noGrp="1"/>
          </p:cNvSpPr>
          <p:nvPr>
            <p:ph type="body" idx="2"/>
          </p:nvPr>
        </p:nvSpPr>
        <p:spPr>
          <a:xfrm>
            <a:off x="311700" y="1152475"/>
            <a:ext cx="8520600" cy="3130200"/>
          </a:xfrm>
          <a:prstGeom prst="rect">
            <a:avLst/>
          </a:prstGeom>
        </p:spPr>
        <p:txBody>
          <a:bodyPr spcFirstLastPara="1" wrap="square" lIns="91425" tIns="91425" rIns="91425" bIns="91425" anchor="t" anchorCtr="0">
            <a:noAutofit/>
          </a:bodyPr>
          <a:lstStyle/>
          <a:p>
            <a:pPr marL="457200" lvl="0" indent="-355600" rtl="0">
              <a:spcBef>
                <a:spcPts val="0"/>
              </a:spcBef>
              <a:spcAft>
                <a:spcPts val="0"/>
              </a:spcAft>
              <a:buClr>
                <a:srgbClr val="000000"/>
              </a:buClr>
              <a:buSzPts val="2000"/>
              <a:buChar char="●"/>
            </a:pPr>
            <a:r>
              <a:rPr lang="en" sz="2000" b="1" dirty="0">
                <a:solidFill>
                  <a:srgbClr val="000000"/>
                </a:solidFill>
              </a:rPr>
              <a:t> </a:t>
            </a:r>
            <a:r>
              <a:rPr lang="en" sz="2400" b="1" dirty="0">
                <a:solidFill>
                  <a:srgbClr val="000000"/>
                </a:solidFill>
              </a:rPr>
              <a:t>Currently includes death penalty in possible sentences for drug trafficking</a:t>
            </a:r>
            <a:endParaRPr sz="2400" b="1" dirty="0">
              <a:solidFill>
                <a:srgbClr val="000000"/>
              </a:solidFill>
            </a:endParaRPr>
          </a:p>
          <a:p>
            <a:pPr marL="914400" lvl="1" indent="-381000" rtl="0">
              <a:spcBef>
                <a:spcPts val="0"/>
              </a:spcBef>
              <a:spcAft>
                <a:spcPts val="0"/>
              </a:spcAft>
              <a:buClr>
                <a:srgbClr val="000000"/>
              </a:buClr>
              <a:buSzPts val="2400"/>
              <a:buChar char="○"/>
            </a:pPr>
            <a:r>
              <a:rPr lang="en" sz="2400" b="1" dirty="0">
                <a:solidFill>
                  <a:srgbClr val="000000"/>
                </a:solidFill>
                <a:latin typeface="Gill Sans MT" panose="020B0502020104020203" pitchFamily="34" charset="0"/>
              </a:rPr>
              <a:t>50+ grams of heroin or crystal methamphetamine could result in the death penalty</a:t>
            </a:r>
            <a:endParaRPr sz="2400" b="1" dirty="0">
              <a:solidFill>
                <a:srgbClr val="000000"/>
              </a:solidFill>
              <a:latin typeface="Gill Sans MT" panose="020B0502020104020203"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9"/>
        <p:cNvGrpSpPr/>
        <p:nvPr/>
      </p:nvGrpSpPr>
      <p:grpSpPr>
        <a:xfrm>
          <a:off x="0" y="0"/>
          <a:ext cx="0" cy="0"/>
          <a:chOff x="0" y="0"/>
          <a:chExt cx="0" cy="0"/>
        </a:xfrm>
      </p:grpSpPr>
      <p:sp>
        <p:nvSpPr>
          <p:cNvPr id="220" name="Shape 220"/>
          <p:cNvSpPr txBox="1">
            <a:spLocks noGrp="1"/>
          </p:cNvSpPr>
          <p:nvPr>
            <p:ph type="title"/>
          </p:nvPr>
        </p:nvSpPr>
        <p:spPr>
          <a:xfrm>
            <a:off x="363800" y="404600"/>
            <a:ext cx="8520600" cy="629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200" b="1" dirty="0"/>
              <a:t>Positions- France</a:t>
            </a:r>
            <a:endParaRPr sz="3200" b="1" dirty="0"/>
          </a:p>
        </p:txBody>
      </p:sp>
      <p:sp>
        <p:nvSpPr>
          <p:cNvPr id="221" name="Shape 221"/>
          <p:cNvSpPr txBox="1"/>
          <p:nvPr/>
        </p:nvSpPr>
        <p:spPr>
          <a:xfrm>
            <a:off x="311700" y="1207650"/>
            <a:ext cx="8520600" cy="27282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dk1"/>
              </a:buClr>
              <a:buSzPts val="2400"/>
              <a:buChar char="●"/>
            </a:pPr>
            <a:r>
              <a:rPr lang="en" sz="2400" b="1" dirty="0">
                <a:solidFill>
                  <a:schemeClr val="dk1"/>
                </a:solidFill>
                <a:latin typeface="Gill Sans MT" panose="020B0502020104020203" pitchFamily="34" charset="0"/>
              </a:rPr>
              <a:t>Looking for a massive reform on drug laws</a:t>
            </a:r>
            <a:endParaRPr sz="2400" b="1" dirty="0">
              <a:solidFill>
                <a:schemeClr val="dk1"/>
              </a:solidFill>
              <a:latin typeface="Gill Sans MT" panose="020B0502020104020203" pitchFamily="34" charset="0"/>
            </a:endParaRPr>
          </a:p>
          <a:p>
            <a:pPr marL="914400" marR="0" lvl="1" indent="-381000" algn="l" rtl="0">
              <a:lnSpc>
                <a:spcPct val="115000"/>
              </a:lnSpc>
              <a:spcBef>
                <a:spcPts val="0"/>
              </a:spcBef>
              <a:spcAft>
                <a:spcPts val="0"/>
              </a:spcAft>
              <a:buClr>
                <a:schemeClr val="dk1"/>
              </a:buClr>
              <a:buSzPts val="2400"/>
              <a:buChar char="○"/>
            </a:pPr>
            <a:r>
              <a:rPr lang="en" sz="2400" b="1" dirty="0">
                <a:solidFill>
                  <a:schemeClr val="dk1"/>
                </a:solidFill>
                <a:latin typeface="Gill Sans MT" panose="020B0502020104020203" pitchFamily="34" charset="0"/>
              </a:rPr>
              <a:t>Currently has harsh laws and high drug consumption rates</a:t>
            </a:r>
            <a:endParaRPr sz="2400" b="1" dirty="0">
              <a:solidFill>
                <a:schemeClr val="dk1"/>
              </a:solidFill>
              <a:latin typeface="Gill Sans MT" panose="020B0502020104020203" pitchFamily="34" charset="0"/>
            </a:endParaRPr>
          </a:p>
          <a:p>
            <a:pPr marL="914400" marR="0" lvl="1" indent="-381000" algn="l" rtl="0">
              <a:lnSpc>
                <a:spcPct val="115000"/>
              </a:lnSpc>
              <a:spcBef>
                <a:spcPts val="0"/>
              </a:spcBef>
              <a:spcAft>
                <a:spcPts val="0"/>
              </a:spcAft>
              <a:buClr>
                <a:schemeClr val="dk1"/>
              </a:buClr>
              <a:buSzPts val="2400"/>
              <a:buChar char="○"/>
            </a:pPr>
            <a:r>
              <a:rPr lang="en" sz="2400" b="1" dirty="0">
                <a:solidFill>
                  <a:schemeClr val="dk1"/>
                </a:solidFill>
                <a:latin typeface="Gill Sans MT" panose="020B0502020104020203" pitchFamily="34" charset="0"/>
              </a:rPr>
              <a:t>Does not support decriminalization of drugs such as marijuana</a:t>
            </a:r>
            <a:endParaRPr sz="2400" b="1" dirty="0">
              <a:solidFill>
                <a:schemeClr val="dk1"/>
              </a:solidFill>
              <a:latin typeface="Gill Sans MT" panose="020B0502020104020203" pitchFamily="34" charset="0"/>
            </a:endParaRPr>
          </a:p>
          <a:p>
            <a:pPr marL="914400" marR="0" lvl="1" indent="-381000" algn="l" rtl="0">
              <a:lnSpc>
                <a:spcPct val="115000"/>
              </a:lnSpc>
              <a:spcBef>
                <a:spcPts val="0"/>
              </a:spcBef>
              <a:spcAft>
                <a:spcPts val="0"/>
              </a:spcAft>
              <a:buClr>
                <a:schemeClr val="dk1"/>
              </a:buClr>
              <a:buSzPts val="2400"/>
              <a:buChar char="○"/>
            </a:pPr>
            <a:r>
              <a:rPr lang="en" sz="2400" b="1" dirty="0">
                <a:solidFill>
                  <a:schemeClr val="dk1"/>
                </a:solidFill>
                <a:latin typeface="Gill Sans MT" panose="020B0502020104020203" pitchFamily="34" charset="0"/>
              </a:rPr>
              <a:t>Looking to introduce a flat-rate fine for drug offences</a:t>
            </a:r>
            <a:endParaRPr sz="2400" b="1" dirty="0">
              <a:solidFill>
                <a:schemeClr val="dk1"/>
              </a:solidFill>
              <a:latin typeface="Gill Sans MT" panose="020B0502020104020203" pitchFamily="34" charset="0"/>
            </a:endParaRPr>
          </a:p>
          <a:p>
            <a:pPr marL="0" lvl="0" indent="0" rtl="0">
              <a:lnSpc>
                <a:spcPct val="115000"/>
              </a:lnSpc>
              <a:spcBef>
                <a:spcPts val="0"/>
              </a:spcBef>
              <a:spcAft>
                <a:spcPts val="0"/>
              </a:spcAft>
              <a:buNone/>
            </a:pPr>
            <a:endParaRPr sz="2000" dirty="0">
              <a:solidFill>
                <a:schemeClr val="dk1"/>
              </a:solidFill>
              <a:latin typeface="Gill Sans MT" panose="020B0502020104020203"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38725" y="492322"/>
            <a:ext cx="3715500" cy="572700"/>
          </a:xfrm>
          <a:prstGeom prst="rect">
            <a:avLst/>
          </a:prstGeom>
          <a:solidFill>
            <a:srgbClr val="00010A">
              <a:alpha val="40390"/>
            </a:srgbClr>
          </a:solidFill>
        </p:spPr>
        <p:txBody>
          <a:bodyPr spcFirstLastPara="1" wrap="square" lIns="91425" tIns="91425" rIns="91425" bIns="91425" anchor="t" anchorCtr="0">
            <a:noAutofit/>
          </a:bodyPr>
          <a:lstStyle/>
          <a:p>
            <a:pPr marL="0" lvl="0" indent="0">
              <a:spcBef>
                <a:spcPts val="0"/>
              </a:spcBef>
              <a:spcAft>
                <a:spcPts val="0"/>
              </a:spcAft>
              <a:buNone/>
            </a:pPr>
            <a:r>
              <a:rPr lang="en" dirty="0">
                <a:solidFill>
                  <a:srgbClr val="FFFFFF"/>
                </a:solidFill>
                <a:latin typeface="+mn-lt"/>
                <a:ea typeface="Didact Gothic"/>
                <a:cs typeface="Didact Gothic"/>
                <a:sym typeface="Didact Gothic"/>
              </a:rPr>
              <a:t>Current Events Update</a:t>
            </a:r>
            <a:endParaRPr dirty="0">
              <a:solidFill>
                <a:srgbClr val="FFFFFF"/>
              </a:solidFill>
              <a:latin typeface="+mn-lt"/>
              <a:ea typeface="Didact Gothic"/>
              <a:cs typeface="Didact Gothic"/>
              <a:sym typeface="Didact Gothic"/>
            </a:endParaRPr>
          </a:p>
        </p:txBody>
      </p:sp>
      <p:sp>
        <p:nvSpPr>
          <p:cNvPr id="69" name="Shape 69"/>
          <p:cNvSpPr txBox="1"/>
          <p:nvPr/>
        </p:nvSpPr>
        <p:spPr>
          <a:xfrm>
            <a:off x="338725" y="1225250"/>
            <a:ext cx="8342400" cy="3575400"/>
          </a:xfrm>
          <a:prstGeom prst="rect">
            <a:avLst/>
          </a:prstGeom>
          <a:solidFill>
            <a:srgbClr val="00010A">
              <a:alpha val="40390"/>
            </a:srgbClr>
          </a:solidFill>
          <a:ln>
            <a:noFill/>
          </a:ln>
        </p:spPr>
        <p:txBody>
          <a:bodyPr spcFirstLastPara="1" wrap="square" lIns="91425" tIns="91425" rIns="91425" bIns="91425" anchor="t" anchorCtr="0">
            <a:noAutofit/>
          </a:bodyPr>
          <a:lstStyle/>
          <a:p>
            <a:pPr marL="457200" lvl="0" indent="-342900" rtl="0">
              <a:spcBef>
                <a:spcPts val="0"/>
              </a:spcBef>
              <a:spcAft>
                <a:spcPts val="0"/>
              </a:spcAft>
              <a:buClr>
                <a:srgbClr val="FFFFFF"/>
              </a:buClr>
              <a:buSzPts val="1800"/>
              <a:buFont typeface="Didact Gothic"/>
              <a:buChar char="➢"/>
            </a:pPr>
            <a:r>
              <a:rPr lang="en" sz="1800" dirty="0">
                <a:solidFill>
                  <a:srgbClr val="FFFFFF"/>
                </a:solidFill>
                <a:latin typeface="+mn-lt"/>
                <a:ea typeface="Didact Gothic"/>
                <a:cs typeface="Didact Gothic"/>
                <a:sym typeface="Didact Gothic"/>
              </a:rPr>
              <a:t>Rakhine migrants are moving into vacated land previously inhabited by Rohingya Muslims that were abandoned after military assault. They claim to be seeking a “Rohingya-free buffer zone”. </a:t>
            </a:r>
            <a:endParaRPr sz="1800" dirty="0">
              <a:solidFill>
                <a:srgbClr val="FFFFFF"/>
              </a:solidFill>
              <a:latin typeface="+mn-lt"/>
              <a:ea typeface="Didact Gothic"/>
              <a:cs typeface="Didact Gothic"/>
              <a:sym typeface="Didact Gothic"/>
            </a:endParaRPr>
          </a:p>
          <a:p>
            <a:pPr marL="0" lvl="0" indent="0" rtl="0">
              <a:spcBef>
                <a:spcPts val="0"/>
              </a:spcBef>
              <a:spcAft>
                <a:spcPts val="0"/>
              </a:spcAft>
              <a:buNone/>
            </a:pPr>
            <a:endParaRPr sz="1800" dirty="0">
              <a:solidFill>
                <a:srgbClr val="FFFFFF"/>
              </a:solidFill>
              <a:latin typeface="+mn-lt"/>
              <a:ea typeface="Didact Gothic"/>
              <a:cs typeface="Didact Gothic"/>
              <a:sym typeface="Didact Gothic"/>
            </a:endParaRPr>
          </a:p>
          <a:p>
            <a:pPr marL="0" lvl="0" indent="0" rtl="0">
              <a:spcBef>
                <a:spcPts val="0"/>
              </a:spcBef>
              <a:spcAft>
                <a:spcPts val="0"/>
              </a:spcAft>
              <a:buNone/>
            </a:pPr>
            <a:endParaRPr sz="1800" dirty="0">
              <a:solidFill>
                <a:srgbClr val="FFFFFF"/>
              </a:solidFill>
              <a:latin typeface="+mn-lt"/>
              <a:ea typeface="Didact Gothic"/>
              <a:cs typeface="Didact Gothic"/>
              <a:sym typeface="Didact Gothic"/>
            </a:endParaRPr>
          </a:p>
          <a:p>
            <a:pPr marL="0" lvl="0" indent="0" rtl="0">
              <a:spcBef>
                <a:spcPts val="0"/>
              </a:spcBef>
              <a:spcAft>
                <a:spcPts val="0"/>
              </a:spcAft>
              <a:buNone/>
            </a:pPr>
            <a:endParaRPr sz="1800" dirty="0">
              <a:solidFill>
                <a:srgbClr val="FFFFFF"/>
              </a:solidFill>
              <a:latin typeface="+mn-lt"/>
              <a:ea typeface="Didact Gothic"/>
              <a:cs typeface="Didact Gothic"/>
              <a:sym typeface="Didact Gothic"/>
            </a:endParaRPr>
          </a:p>
          <a:p>
            <a:pPr marL="457200" lvl="0" indent="-342900" rtl="0">
              <a:spcBef>
                <a:spcPts val="0"/>
              </a:spcBef>
              <a:spcAft>
                <a:spcPts val="0"/>
              </a:spcAft>
              <a:buClr>
                <a:srgbClr val="FFFFFF"/>
              </a:buClr>
              <a:buSzPts val="1800"/>
              <a:buFont typeface="Didact Gothic"/>
              <a:buChar char="➢"/>
            </a:pPr>
            <a:r>
              <a:rPr lang="en" sz="1800" dirty="0">
                <a:solidFill>
                  <a:srgbClr val="FFFFFF"/>
                </a:solidFill>
                <a:latin typeface="+mn-lt"/>
                <a:ea typeface="Didact Gothic"/>
                <a:cs typeface="Didact Gothic"/>
                <a:sym typeface="Didact Gothic"/>
              </a:rPr>
              <a:t>Of a list of 8,000 Rohingya refugees seeking return to Myanmar, the Myanmar government was only willing to take back less than 400. </a:t>
            </a:r>
            <a:endParaRPr sz="1800" dirty="0">
              <a:solidFill>
                <a:srgbClr val="FFFFFF"/>
              </a:solidFill>
              <a:latin typeface="+mn-lt"/>
              <a:ea typeface="Didact Gothic"/>
              <a:cs typeface="Didact Gothic"/>
              <a:sym typeface="Didact Gothic"/>
            </a:endParaRPr>
          </a:p>
          <a:p>
            <a:pPr marL="0" lvl="0" indent="0" rtl="0">
              <a:spcBef>
                <a:spcPts val="0"/>
              </a:spcBef>
              <a:spcAft>
                <a:spcPts val="0"/>
              </a:spcAft>
              <a:buNone/>
            </a:pPr>
            <a:endParaRPr sz="1800" dirty="0">
              <a:solidFill>
                <a:srgbClr val="FFFFFF"/>
              </a:solidFill>
              <a:latin typeface="Didact Gothic"/>
              <a:ea typeface="Didact Gothic"/>
              <a:cs typeface="Didact Gothic"/>
              <a:sym typeface="Didact Gothic"/>
            </a:endParaRPr>
          </a:p>
          <a:p>
            <a:pPr marL="0" lvl="0" indent="0">
              <a:spcBef>
                <a:spcPts val="0"/>
              </a:spcBef>
              <a:spcAft>
                <a:spcPts val="0"/>
              </a:spcAft>
              <a:buNone/>
            </a:pPr>
            <a:endParaRPr sz="1800" dirty="0">
              <a:solidFill>
                <a:srgbClr val="FFFFFF"/>
              </a:solidFill>
              <a:latin typeface="Didact Gothic"/>
              <a:ea typeface="Didact Gothic"/>
              <a:cs typeface="Didact Gothic"/>
              <a:sym typeface="Didact Gothic"/>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200" b="1" dirty="0"/>
              <a:t>Blocs</a:t>
            </a:r>
            <a:endParaRPr sz="3200" b="1" dirty="0"/>
          </a:p>
        </p:txBody>
      </p:sp>
      <p:sp>
        <p:nvSpPr>
          <p:cNvPr id="227" name="Shape 227"/>
          <p:cNvSpPr txBox="1"/>
          <p:nvPr/>
        </p:nvSpPr>
        <p:spPr>
          <a:xfrm>
            <a:off x="464825" y="1190375"/>
            <a:ext cx="8094300" cy="3516600"/>
          </a:xfrm>
          <a:prstGeom prst="rect">
            <a:avLst/>
          </a:prstGeom>
          <a:noFill/>
          <a:ln>
            <a:noFill/>
          </a:ln>
        </p:spPr>
        <p:txBody>
          <a:bodyPr spcFirstLastPara="1" wrap="square" lIns="91425" tIns="91425" rIns="91425" bIns="91425" anchor="t" anchorCtr="0">
            <a:noAutofit/>
          </a:bodyPr>
          <a:lstStyle/>
          <a:p>
            <a:pPr marL="457200" lvl="0" indent="-381000" rtl="0">
              <a:lnSpc>
                <a:spcPct val="115000"/>
              </a:lnSpc>
              <a:spcBef>
                <a:spcPts val="0"/>
              </a:spcBef>
              <a:spcAft>
                <a:spcPts val="0"/>
              </a:spcAft>
              <a:buSzPts val="2400"/>
              <a:buChar char="●"/>
            </a:pPr>
            <a:r>
              <a:rPr lang="en" sz="2400" b="1" dirty="0">
                <a:latin typeface="Gill Sans MT" panose="020B0502020104020203" pitchFamily="34" charset="0"/>
              </a:rPr>
              <a:t>Countries that use capital punishment for drug offences</a:t>
            </a:r>
            <a:endParaRPr sz="2400" b="1" dirty="0">
              <a:latin typeface="Gill Sans MT" panose="020B0502020104020203" pitchFamily="34" charset="0"/>
            </a:endParaRPr>
          </a:p>
          <a:p>
            <a:pPr marL="457200" lvl="0" indent="-381000" rtl="0">
              <a:lnSpc>
                <a:spcPct val="115000"/>
              </a:lnSpc>
              <a:spcBef>
                <a:spcPts val="0"/>
              </a:spcBef>
              <a:spcAft>
                <a:spcPts val="0"/>
              </a:spcAft>
              <a:buSzPts val="2400"/>
              <a:buChar char="●"/>
            </a:pPr>
            <a:r>
              <a:rPr lang="en" sz="2400" b="1" dirty="0">
                <a:latin typeface="Gill Sans MT" panose="020B0502020104020203" pitchFamily="34" charset="0"/>
              </a:rPr>
              <a:t>Countries looking to lessen sentences for drug crime, or decriminalize drugs</a:t>
            </a:r>
            <a:endParaRPr sz="2400" b="1" dirty="0">
              <a:latin typeface="Gill Sans MT" panose="020B0502020104020203" pitchFamily="34" charset="0"/>
            </a:endParaRPr>
          </a:p>
          <a:p>
            <a:pPr marL="457200" lvl="0" indent="-381000">
              <a:lnSpc>
                <a:spcPct val="115000"/>
              </a:lnSpc>
              <a:spcBef>
                <a:spcPts val="0"/>
              </a:spcBef>
              <a:spcAft>
                <a:spcPts val="0"/>
              </a:spcAft>
              <a:buSzPts val="2400"/>
              <a:buChar char="●"/>
            </a:pPr>
            <a:r>
              <a:rPr lang="en" sz="2400" b="1" dirty="0">
                <a:latin typeface="Gill Sans MT" panose="020B0502020104020203" pitchFamily="34" charset="0"/>
              </a:rPr>
              <a:t>Countries that have abolished the death penalty as a whole, but have a relatively strict stance on drug crime</a:t>
            </a:r>
            <a:endParaRPr sz="2400" b="1" dirty="0">
              <a:latin typeface="Gill Sans MT" panose="020B0502020104020203"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References</a:t>
            </a:r>
            <a:endParaRPr dirty="0"/>
          </a:p>
        </p:txBody>
      </p:sp>
      <p:sp>
        <p:nvSpPr>
          <p:cNvPr id="233" name="Shape 233"/>
          <p:cNvSpPr txBox="1"/>
          <p:nvPr/>
        </p:nvSpPr>
        <p:spPr>
          <a:xfrm>
            <a:off x="473075" y="1135400"/>
            <a:ext cx="8359200" cy="37839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SzPts val="1400"/>
              <a:buAutoNum type="arabicPeriod"/>
            </a:pPr>
            <a:r>
              <a:rPr lang="en" u="sng" dirty="0">
                <a:solidFill>
                  <a:schemeClr val="hlink"/>
                </a:solidFill>
                <a:latin typeface="Gill Sans MT" panose="020B0502020104020203" pitchFamily="34" charset="0"/>
                <a:hlinkClick r:id="rId3"/>
              </a:rPr>
              <a:t>http://www.unodc.org/unodc/en/commissions/CND/index.html</a:t>
            </a:r>
            <a:r>
              <a:rPr lang="en" dirty="0">
                <a:latin typeface="Gill Sans MT" panose="020B0502020104020203" pitchFamily="34" charset="0"/>
              </a:rPr>
              <a:t> </a:t>
            </a:r>
            <a:endParaRPr dirty="0">
              <a:latin typeface="Gill Sans MT" panose="020B0502020104020203" pitchFamily="34" charset="0"/>
            </a:endParaRPr>
          </a:p>
          <a:p>
            <a:pPr marL="0" lvl="0" indent="0" rtl="0">
              <a:spcBef>
                <a:spcPts val="0"/>
              </a:spcBef>
              <a:spcAft>
                <a:spcPts val="0"/>
              </a:spcAft>
              <a:buNone/>
            </a:pPr>
            <a:endParaRPr dirty="0">
              <a:latin typeface="Gill Sans MT" panose="020B0502020104020203" pitchFamily="34" charset="0"/>
            </a:endParaRPr>
          </a:p>
          <a:p>
            <a:pPr marL="457200" lvl="0" indent="-317500" rtl="0">
              <a:spcBef>
                <a:spcPts val="0"/>
              </a:spcBef>
              <a:spcAft>
                <a:spcPts val="0"/>
              </a:spcAft>
              <a:buSzPts val="1400"/>
              <a:buAutoNum type="arabicPeriod"/>
            </a:pPr>
            <a:r>
              <a:rPr lang="en" u="sng" dirty="0">
                <a:solidFill>
                  <a:schemeClr val="hlink"/>
                </a:solidFill>
                <a:latin typeface="Gill Sans MT" panose="020B0502020104020203" pitchFamily="34" charset="0"/>
                <a:hlinkClick r:id="rId4"/>
              </a:rPr>
              <a:t>http://www.unodc.org/unodc/en/commissions/CND/session/61_Session_2018/session-61-of-the-commission-on-narcotic-drugs.html</a:t>
            </a:r>
            <a:r>
              <a:rPr lang="en" dirty="0">
                <a:latin typeface="Gill Sans MT" panose="020B0502020104020203" pitchFamily="34" charset="0"/>
              </a:rPr>
              <a:t> </a:t>
            </a:r>
            <a:endParaRPr dirty="0">
              <a:latin typeface="Gill Sans MT" panose="020B0502020104020203" pitchFamily="34" charset="0"/>
            </a:endParaRPr>
          </a:p>
          <a:p>
            <a:pPr marL="0" lvl="0" indent="0" rtl="0">
              <a:spcBef>
                <a:spcPts val="0"/>
              </a:spcBef>
              <a:spcAft>
                <a:spcPts val="0"/>
              </a:spcAft>
              <a:buNone/>
            </a:pPr>
            <a:endParaRPr dirty="0">
              <a:latin typeface="Gill Sans MT" panose="020B0502020104020203" pitchFamily="34" charset="0"/>
            </a:endParaRPr>
          </a:p>
          <a:p>
            <a:pPr marL="457200" lvl="0" indent="-317500" rtl="0">
              <a:spcBef>
                <a:spcPts val="0"/>
              </a:spcBef>
              <a:spcAft>
                <a:spcPts val="0"/>
              </a:spcAft>
              <a:buSzPts val="1400"/>
              <a:buAutoNum type="arabicPeriod"/>
            </a:pPr>
            <a:r>
              <a:rPr lang="en" u="sng" dirty="0">
                <a:solidFill>
                  <a:schemeClr val="hlink"/>
                </a:solidFill>
                <a:latin typeface="Gill Sans MT" panose="020B0502020104020203" pitchFamily="34" charset="0"/>
                <a:hlinkClick r:id="rId5"/>
              </a:rPr>
              <a:t>http://www.business-standard.com/article/international/war-on-drugs-philippines-duterte-quits-international-criminal-court-118031400555_1.html</a:t>
            </a:r>
            <a:endParaRPr dirty="0">
              <a:latin typeface="Gill Sans MT" panose="020B0502020104020203" pitchFamily="34" charset="0"/>
            </a:endParaRPr>
          </a:p>
          <a:p>
            <a:pPr marL="0" lvl="0" indent="0" rtl="0">
              <a:spcBef>
                <a:spcPts val="0"/>
              </a:spcBef>
              <a:spcAft>
                <a:spcPts val="0"/>
              </a:spcAft>
              <a:buNone/>
            </a:pPr>
            <a:endParaRPr dirty="0">
              <a:latin typeface="Gill Sans MT" panose="020B0502020104020203" pitchFamily="34" charset="0"/>
            </a:endParaRPr>
          </a:p>
          <a:p>
            <a:pPr marL="457200" lvl="0" indent="-317500" rtl="0">
              <a:spcBef>
                <a:spcPts val="0"/>
              </a:spcBef>
              <a:spcAft>
                <a:spcPts val="0"/>
              </a:spcAft>
              <a:buSzPts val="1400"/>
              <a:buAutoNum type="arabicPeriod"/>
            </a:pPr>
            <a:r>
              <a:rPr lang="en" u="sng" dirty="0">
                <a:solidFill>
                  <a:schemeClr val="hlink"/>
                </a:solidFill>
                <a:latin typeface="Gill Sans MT" panose="020B0502020104020203" pitchFamily="34" charset="0"/>
                <a:hlinkClick r:id="rId6"/>
              </a:rPr>
              <a:t>https://www.washingtonpost.com/world/asia_pacific/duterte-calls-for-abandoning-international-criminal-court/2018/03/18/f9afd9de-2a7a-11e8-a227-fd2b009466bc_story.html?utm_term=.0b34abf80b50</a:t>
            </a:r>
            <a:r>
              <a:rPr lang="en" dirty="0">
                <a:latin typeface="Gill Sans MT" panose="020B0502020104020203" pitchFamily="34" charset="0"/>
              </a:rPr>
              <a:t> </a:t>
            </a:r>
            <a:endParaRPr dirty="0">
              <a:latin typeface="Gill Sans MT" panose="020B0502020104020203" pitchFamily="34" charset="0"/>
            </a:endParaRPr>
          </a:p>
          <a:p>
            <a:pPr marL="0" lvl="0" indent="0" rtl="0">
              <a:spcBef>
                <a:spcPts val="0"/>
              </a:spcBef>
              <a:spcAft>
                <a:spcPts val="0"/>
              </a:spcAft>
              <a:buNone/>
            </a:pPr>
            <a:endParaRPr dirty="0">
              <a:latin typeface="Gill Sans MT" panose="020B0502020104020203" pitchFamily="34" charset="0"/>
            </a:endParaRPr>
          </a:p>
          <a:p>
            <a:pPr marL="457200" lvl="0" indent="-317500" rtl="0">
              <a:spcBef>
                <a:spcPts val="0"/>
              </a:spcBef>
              <a:spcAft>
                <a:spcPts val="0"/>
              </a:spcAft>
              <a:buSzPts val="1400"/>
              <a:buAutoNum type="arabicPeriod"/>
            </a:pPr>
            <a:r>
              <a:rPr lang="en" u="sng" dirty="0">
                <a:solidFill>
                  <a:schemeClr val="hlink"/>
                </a:solidFill>
                <a:latin typeface="Gill Sans MT" panose="020B0502020104020203" pitchFamily="34" charset="0"/>
                <a:hlinkClick r:id="rId7"/>
              </a:rPr>
              <a:t>https://www.thenewamerican.com/usnews/constitution/item/28480-trump-wants-death-penalty-for-drug-dealers-but-is-federal-war-on-drugs-constitutional</a:t>
            </a:r>
            <a:endParaRPr dirty="0">
              <a:latin typeface="Gill Sans MT" panose="020B0502020104020203" pitchFamily="34" charset="0"/>
            </a:endParaRPr>
          </a:p>
          <a:p>
            <a:pPr marL="0" lvl="0" indent="0" rtl="0">
              <a:spcBef>
                <a:spcPts val="0"/>
              </a:spcBef>
              <a:spcAft>
                <a:spcPts val="0"/>
              </a:spcAft>
              <a:buNone/>
            </a:pPr>
            <a:endParaRPr dirty="0">
              <a:latin typeface="Gill Sans MT" panose="020B0502020104020203" pitchFamily="34" charset="0"/>
            </a:endParaRPr>
          </a:p>
          <a:p>
            <a:pPr marL="457200" lvl="0" indent="-317500" rtl="0">
              <a:spcBef>
                <a:spcPts val="0"/>
              </a:spcBef>
              <a:spcAft>
                <a:spcPts val="0"/>
              </a:spcAft>
              <a:buSzPts val="1400"/>
              <a:buAutoNum type="arabicPeriod"/>
            </a:pPr>
            <a:r>
              <a:rPr lang="en" u="sng" dirty="0">
                <a:solidFill>
                  <a:schemeClr val="hlink"/>
                </a:solidFill>
                <a:latin typeface="Gill Sans MT" panose="020B0502020104020203" pitchFamily="34" charset="0"/>
                <a:hlinkClick r:id="rId8"/>
              </a:rPr>
              <a:t>http://www.france24.com/en/20180228-harshest-laws-highest-drug-usage-france-legalisation-cannabis-reform-laws-policy</a:t>
            </a:r>
            <a:r>
              <a:rPr lang="en" dirty="0">
                <a:latin typeface="Gill Sans MT" panose="020B0502020104020203" pitchFamily="34" charset="0"/>
              </a:rPr>
              <a:t> </a:t>
            </a:r>
            <a:endParaRPr dirty="0">
              <a:latin typeface="Gill Sans MT" panose="020B0502020104020203" pitchFamily="34" charset="0"/>
            </a:endParaRPr>
          </a:p>
          <a:p>
            <a:pPr marL="0" lvl="0" indent="0" rtl="0">
              <a:spcBef>
                <a:spcPts val="0"/>
              </a:spcBef>
              <a:spcAft>
                <a:spcPts val="0"/>
              </a:spcAft>
              <a:buNone/>
            </a:pPr>
            <a:endParaRPr dirty="0">
              <a:latin typeface="Gill Sans MT" panose="020B0502020104020203"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1364225" y="266125"/>
            <a:ext cx="2686500" cy="572700"/>
          </a:xfrm>
          <a:prstGeom prst="rect">
            <a:avLst/>
          </a:prstGeom>
          <a:solidFill>
            <a:srgbClr val="00010A">
              <a:alpha val="40390"/>
            </a:srgbClr>
          </a:solidFill>
        </p:spPr>
        <p:txBody>
          <a:bodyPr spcFirstLastPara="1" wrap="square" lIns="91425" tIns="91425" rIns="91425" bIns="91425" anchor="t" anchorCtr="0">
            <a:noAutofit/>
          </a:bodyPr>
          <a:lstStyle/>
          <a:p>
            <a:pPr marL="0" lvl="0" indent="0">
              <a:spcBef>
                <a:spcPts val="0"/>
              </a:spcBef>
              <a:spcAft>
                <a:spcPts val="0"/>
              </a:spcAft>
              <a:buNone/>
            </a:pPr>
            <a:r>
              <a:rPr lang="en">
                <a:solidFill>
                  <a:srgbClr val="FFFFFF"/>
                </a:solidFill>
                <a:latin typeface="+mn-lt"/>
                <a:ea typeface="Didact Gothic"/>
                <a:cs typeface="Didact Gothic"/>
                <a:sym typeface="Didact Gothic"/>
              </a:rPr>
              <a:t>Current Events 2</a:t>
            </a:r>
            <a:endParaRPr>
              <a:solidFill>
                <a:srgbClr val="FFFFFF"/>
              </a:solidFill>
              <a:latin typeface="+mn-lt"/>
              <a:ea typeface="Didact Gothic"/>
              <a:cs typeface="Didact Gothic"/>
              <a:sym typeface="Didact Gothic"/>
            </a:endParaRPr>
          </a:p>
        </p:txBody>
      </p:sp>
      <p:sp>
        <p:nvSpPr>
          <p:cNvPr id="75" name="Shape 75"/>
          <p:cNvSpPr txBox="1"/>
          <p:nvPr/>
        </p:nvSpPr>
        <p:spPr>
          <a:xfrm>
            <a:off x="161625" y="2041925"/>
            <a:ext cx="6646200" cy="1637100"/>
          </a:xfrm>
          <a:prstGeom prst="rect">
            <a:avLst/>
          </a:prstGeom>
          <a:solidFill>
            <a:srgbClr val="00010A">
              <a:alpha val="40390"/>
            </a:srgbClr>
          </a:solidFill>
          <a:ln>
            <a:noFill/>
          </a:ln>
        </p:spPr>
        <p:txBody>
          <a:bodyPr spcFirstLastPara="1" wrap="square" lIns="91425" tIns="91425" rIns="91425" bIns="91425" anchor="ctr" anchorCtr="0">
            <a:noAutofit/>
          </a:bodyPr>
          <a:lstStyle/>
          <a:p>
            <a:pPr marL="457200" lvl="0" indent="-342900" rtl="0">
              <a:spcBef>
                <a:spcPts val="0"/>
              </a:spcBef>
              <a:spcAft>
                <a:spcPts val="0"/>
              </a:spcAft>
              <a:buClr>
                <a:srgbClr val="FFFFFF"/>
              </a:buClr>
              <a:buSzPts val="1800"/>
              <a:buFont typeface="Didact Gothic"/>
              <a:buChar char="➢"/>
            </a:pPr>
            <a:r>
              <a:rPr lang="en" sz="1800" dirty="0">
                <a:solidFill>
                  <a:srgbClr val="FFFFFF"/>
                </a:solidFill>
                <a:latin typeface="+mn-lt"/>
                <a:ea typeface="Didact Gothic"/>
                <a:cs typeface="Didact Gothic"/>
                <a:sym typeface="Didact Gothic"/>
              </a:rPr>
              <a:t>A UN Human Rights team asserts and blames the use of Facebook as a form of social media that had a “determining role” spreading hatred of Rohingya in Myanmar.</a:t>
            </a:r>
            <a:endParaRPr dirty="0">
              <a:latin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220800" y="445025"/>
            <a:ext cx="4520100" cy="572700"/>
          </a:xfrm>
          <a:prstGeom prst="rect">
            <a:avLst/>
          </a:prstGeom>
          <a:solidFill>
            <a:srgbClr val="00010A">
              <a:alpha val="40390"/>
            </a:srgbClr>
          </a:solidFill>
        </p:spPr>
        <p:txBody>
          <a:bodyPr spcFirstLastPara="1" wrap="square" lIns="91425" tIns="91425" rIns="91425" bIns="91425" anchor="t" anchorCtr="0">
            <a:noAutofit/>
          </a:bodyPr>
          <a:lstStyle/>
          <a:p>
            <a:pPr marL="0" lvl="0" indent="0">
              <a:spcBef>
                <a:spcPts val="0"/>
              </a:spcBef>
              <a:spcAft>
                <a:spcPts val="0"/>
              </a:spcAft>
              <a:buNone/>
            </a:pPr>
            <a:r>
              <a:rPr lang="en">
                <a:solidFill>
                  <a:srgbClr val="FFFFFF"/>
                </a:solidFill>
                <a:latin typeface="+mn-lt"/>
                <a:ea typeface="Didact Gothic"/>
                <a:cs typeface="Didact Gothic"/>
                <a:sym typeface="Didact Gothic"/>
              </a:rPr>
              <a:t>Positions: Aung San Suu Kyi </a:t>
            </a:r>
            <a:endParaRPr>
              <a:solidFill>
                <a:srgbClr val="FFFFFF"/>
              </a:solidFill>
              <a:latin typeface="+mn-lt"/>
              <a:ea typeface="Didact Gothic"/>
              <a:cs typeface="Didact Gothic"/>
              <a:sym typeface="Didact Gothic"/>
            </a:endParaRPr>
          </a:p>
        </p:txBody>
      </p:sp>
      <p:sp>
        <p:nvSpPr>
          <p:cNvPr id="81" name="Shape 81"/>
          <p:cNvSpPr txBox="1"/>
          <p:nvPr/>
        </p:nvSpPr>
        <p:spPr>
          <a:xfrm>
            <a:off x="249600" y="1314850"/>
            <a:ext cx="4309500" cy="3330900"/>
          </a:xfrm>
          <a:prstGeom prst="rect">
            <a:avLst/>
          </a:prstGeom>
          <a:solidFill>
            <a:srgbClr val="00010A">
              <a:alpha val="40390"/>
            </a:srgbClr>
          </a:solidFill>
          <a:ln>
            <a:noFill/>
          </a:ln>
        </p:spPr>
        <p:txBody>
          <a:bodyPr spcFirstLastPara="1" wrap="square" lIns="91425" tIns="91425" rIns="91425" bIns="91425" anchor="t" anchorCtr="0">
            <a:noAutofit/>
          </a:bodyPr>
          <a:lstStyle/>
          <a:p>
            <a:pPr marL="457200" lvl="0" indent="-342900">
              <a:spcBef>
                <a:spcPts val="0"/>
              </a:spcBef>
              <a:spcAft>
                <a:spcPts val="0"/>
              </a:spcAft>
              <a:buClr>
                <a:srgbClr val="FFFFFF"/>
              </a:buClr>
              <a:buSzPts val="1800"/>
              <a:buFont typeface="Didact Gothic"/>
              <a:buChar char="➢"/>
            </a:pPr>
            <a:r>
              <a:rPr lang="en" sz="1800">
                <a:solidFill>
                  <a:srgbClr val="FFFFFF"/>
                </a:solidFill>
                <a:latin typeface="+mn-lt"/>
                <a:ea typeface="Didact Gothic"/>
                <a:cs typeface="Didact Gothic"/>
                <a:sym typeface="Didact Gothic"/>
              </a:rPr>
              <a:t>The controversial leader and Nobel Peace Prize Laureate in Myanmar, Aung San Suu Kyi, had recently emerged from her political silence after the “genocide” of Rohingya Muslims and announced her intent to attend the next ASEAN summit on March 17, 2018.</a:t>
            </a:r>
            <a:endParaRPr sz="1800">
              <a:solidFill>
                <a:srgbClr val="FFFFFF"/>
              </a:solidFill>
              <a:latin typeface="+mn-lt"/>
              <a:ea typeface="Didact Gothic"/>
              <a:cs typeface="Didact Gothic"/>
              <a:sym typeface="Didact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349250" y="194725"/>
            <a:ext cx="3455100" cy="572700"/>
          </a:xfrm>
          <a:prstGeom prst="rect">
            <a:avLst/>
          </a:prstGeom>
          <a:solidFill>
            <a:srgbClr val="00010A">
              <a:alpha val="40390"/>
            </a:srgbClr>
          </a:solidFill>
        </p:spPr>
        <p:txBody>
          <a:bodyPr spcFirstLastPara="1" wrap="square" lIns="91425" tIns="91425" rIns="91425" bIns="91425" anchor="t" anchorCtr="0">
            <a:noAutofit/>
          </a:bodyPr>
          <a:lstStyle/>
          <a:p>
            <a:pPr marL="0" lvl="0" indent="0">
              <a:spcBef>
                <a:spcPts val="0"/>
              </a:spcBef>
              <a:spcAft>
                <a:spcPts val="0"/>
              </a:spcAft>
              <a:buNone/>
            </a:pPr>
            <a:r>
              <a:rPr lang="en" dirty="0">
                <a:solidFill>
                  <a:srgbClr val="FFFFFF"/>
                </a:solidFill>
                <a:latin typeface="+mn-lt"/>
                <a:ea typeface="Didact Gothic"/>
                <a:cs typeface="Didact Gothic"/>
                <a:sym typeface="Didact Gothic"/>
              </a:rPr>
              <a:t>Positions: Myanmar</a:t>
            </a:r>
            <a:r>
              <a:rPr lang="en" dirty="0">
                <a:solidFill>
                  <a:srgbClr val="FFFFFF"/>
                </a:solidFill>
                <a:latin typeface="+mn-lt"/>
              </a:rPr>
              <a:t> </a:t>
            </a:r>
            <a:endParaRPr dirty="0">
              <a:solidFill>
                <a:srgbClr val="FFFFFF"/>
              </a:solidFill>
              <a:latin typeface="+mn-lt"/>
            </a:endParaRPr>
          </a:p>
        </p:txBody>
      </p:sp>
      <p:sp>
        <p:nvSpPr>
          <p:cNvPr id="87" name="Shape 87"/>
          <p:cNvSpPr txBox="1"/>
          <p:nvPr/>
        </p:nvSpPr>
        <p:spPr>
          <a:xfrm>
            <a:off x="375450" y="1134650"/>
            <a:ext cx="7571400" cy="3654300"/>
          </a:xfrm>
          <a:prstGeom prst="rect">
            <a:avLst/>
          </a:prstGeom>
          <a:solidFill>
            <a:srgbClr val="00010A">
              <a:alpha val="40390"/>
            </a:srgbClr>
          </a:solidFill>
          <a:ln>
            <a:noFill/>
          </a:ln>
        </p:spPr>
        <p:txBody>
          <a:bodyPr spcFirstLastPara="1" wrap="square" lIns="91425" tIns="91425" rIns="91425" bIns="91425" anchor="t" anchorCtr="0">
            <a:noAutofit/>
          </a:bodyPr>
          <a:lstStyle/>
          <a:p>
            <a:pPr marL="457200" lvl="0" indent="-342900" rtl="0">
              <a:spcBef>
                <a:spcPts val="0"/>
              </a:spcBef>
              <a:spcAft>
                <a:spcPts val="0"/>
              </a:spcAft>
              <a:buClr>
                <a:srgbClr val="FFFFFF"/>
              </a:buClr>
              <a:buSzPts val="1800"/>
              <a:buFont typeface="Didact Gothic"/>
              <a:buChar char="➢"/>
            </a:pPr>
            <a:r>
              <a:rPr lang="en" sz="1800">
                <a:solidFill>
                  <a:srgbClr val="FFFFFF"/>
                </a:solidFill>
                <a:latin typeface="+mn-lt"/>
                <a:ea typeface="Didact Gothic"/>
                <a:cs typeface="Didact Gothic"/>
                <a:sym typeface="Didact Gothic"/>
              </a:rPr>
              <a:t>Land grabs - In recent reports, the Myanmar government has been claiming land from which Rohingya villagers had vacated. In its place, Myanmar began construction of military bases as well as the integration of Rakhine migrants into the region. </a:t>
            </a:r>
            <a:endParaRPr sz="1800">
              <a:solidFill>
                <a:srgbClr val="FFFFFF"/>
              </a:solidFill>
              <a:latin typeface="+mn-lt"/>
              <a:ea typeface="Didact Gothic"/>
              <a:cs typeface="Didact Gothic"/>
              <a:sym typeface="Didact Gothic"/>
            </a:endParaRPr>
          </a:p>
          <a:p>
            <a:pPr marL="0" lvl="0" indent="0" rtl="0">
              <a:spcBef>
                <a:spcPts val="0"/>
              </a:spcBef>
              <a:spcAft>
                <a:spcPts val="0"/>
              </a:spcAft>
              <a:buNone/>
            </a:pPr>
            <a:endParaRPr sz="1800">
              <a:solidFill>
                <a:srgbClr val="FFFFFF"/>
              </a:solidFill>
              <a:latin typeface="+mn-lt"/>
              <a:ea typeface="Didact Gothic"/>
              <a:cs typeface="Didact Gothic"/>
              <a:sym typeface="Didact Gothic"/>
            </a:endParaRPr>
          </a:p>
          <a:p>
            <a:pPr marL="457200" lvl="0" indent="-342900" rtl="0">
              <a:spcBef>
                <a:spcPts val="0"/>
              </a:spcBef>
              <a:spcAft>
                <a:spcPts val="0"/>
              </a:spcAft>
              <a:buClr>
                <a:srgbClr val="FFFFFF"/>
              </a:buClr>
              <a:buSzPts val="1800"/>
              <a:buFont typeface="Didact Gothic"/>
              <a:buChar char="➢"/>
            </a:pPr>
            <a:r>
              <a:rPr lang="en" sz="1800">
                <a:solidFill>
                  <a:srgbClr val="FFFFFF"/>
                </a:solidFill>
                <a:latin typeface="+mn-lt"/>
                <a:ea typeface="Didact Gothic"/>
                <a:cs typeface="Didact Gothic"/>
                <a:sym typeface="Didact Gothic"/>
              </a:rPr>
              <a:t>Government spokesman continues to deny any crimes committed towards the Rohingya, dismissing satellite images of bulldozing as “clearing land to make it suitable for rebuilding for the refugees”</a:t>
            </a:r>
            <a:endParaRPr sz="1800">
              <a:solidFill>
                <a:srgbClr val="FFFFFF"/>
              </a:solidFill>
              <a:latin typeface="+mn-lt"/>
              <a:ea typeface="Didact Gothic"/>
              <a:cs typeface="Didact Gothic"/>
              <a:sym typeface="Didact Gothic"/>
            </a:endParaRPr>
          </a:p>
          <a:p>
            <a:pPr marL="0" lvl="0" indent="0" rtl="0">
              <a:spcBef>
                <a:spcPts val="0"/>
              </a:spcBef>
              <a:spcAft>
                <a:spcPts val="0"/>
              </a:spcAft>
              <a:buNone/>
            </a:pPr>
            <a:endParaRPr sz="1800">
              <a:solidFill>
                <a:srgbClr val="FFFFFF"/>
              </a:solidFill>
              <a:latin typeface="+mn-lt"/>
              <a:ea typeface="Didact Gothic"/>
              <a:cs typeface="Didact Gothic"/>
              <a:sym typeface="Didact Gothic"/>
            </a:endParaRPr>
          </a:p>
          <a:p>
            <a:pPr marL="457200" lvl="0" indent="-342900">
              <a:spcBef>
                <a:spcPts val="0"/>
              </a:spcBef>
              <a:spcAft>
                <a:spcPts val="0"/>
              </a:spcAft>
              <a:buClr>
                <a:srgbClr val="FFFFFF"/>
              </a:buClr>
              <a:buSzPts val="1800"/>
              <a:buFont typeface="Didact Gothic"/>
              <a:buChar char="➢"/>
            </a:pPr>
            <a:r>
              <a:rPr lang="en" sz="1800">
                <a:solidFill>
                  <a:srgbClr val="FFFFFF"/>
                </a:solidFill>
                <a:latin typeface="+mn-lt"/>
                <a:ea typeface="Didact Gothic"/>
                <a:cs typeface="Didact Gothic"/>
                <a:sym typeface="Didact Gothic"/>
              </a:rPr>
              <a:t>The government continues its censorship of information, and recently arrested two Reuter reporters under the government’s  “Official Secrets Law”</a:t>
            </a:r>
            <a:endParaRPr sz="1800">
              <a:solidFill>
                <a:srgbClr val="FFFFFF"/>
              </a:solidFill>
              <a:latin typeface="+mn-lt"/>
              <a:ea typeface="Didact Gothic"/>
              <a:cs typeface="Didact Gothic"/>
              <a:sym typeface="Didact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349250" y="194725"/>
            <a:ext cx="4281000" cy="572700"/>
          </a:xfrm>
          <a:prstGeom prst="rect">
            <a:avLst/>
          </a:prstGeom>
          <a:solidFill>
            <a:srgbClr val="00010A">
              <a:alpha val="40390"/>
            </a:srgbClr>
          </a:solidFill>
        </p:spPr>
        <p:txBody>
          <a:bodyPr spcFirstLastPara="1" wrap="square" lIns="91425" tIns="91425" rIns="91425" bIns="91425" anchor="t" anchorCtr="0">
            <a:noAutofit/>
          </a:bodyPr>
          <a:lstStyle/>
          <a:p>
            <a:pPr marL="0" lvl="0" indent="0" rtl="0">
              <a:spcBef>
                <a:spcPts val="0"/>
              </a:spcBef>
              <a:spcAft>
                <a:spcPts val="0"/>
              </a:spcAft>
              <a:buNone/>
            </a:pPr>
            <a:r>
              <a:rPr lang="en" dirty="0">
                <a:solidFill>
                  <a:srgbClr val="FFFFFF"/>
                </a:solidFill>
                <a:latin typeface="+mn-lt"/>
                <a:ea typeface="Didact Gothic"/>
                <a:cs typeface="Didact Gothic"/>
                <a:sym typeface="Didact Gothic"/>
              </a:rPr>
              <a:t>Positions: Organizations</a:t>
            </a:r>
            <a:endParaRPr dirty="0">
              <a:solidFill>
                <a:srgbClr val="FFFFFF"/>
              </a:solidFill>
              <a:latin typeface="+mn-lt"/>
            </a:endParaRPr>
          </a:p>
        </p:txBody>
      </p:sp>
      <p:sp>
        <p:nvSpPr>
          <p:cNvPr id="93" name="Shape 93"/>
          <p:cNvSpPr txBox="1"/>
          <p:nvPr/>
        </p:nvSpPr>
        <p:spPr>
          <a:xfrm>
            <a:off x="375450" y="1134650"/>
            <a:ext cx="7571400" cy="3654300"/>
          </a:xfrm>
          <a:prstGeom prst="rect">
            <a:avLst/>
          </a:prstGeom>
          <a:solidFill>
            <a:srgbClr val="00010A">
              <a:alpha val="40390"/>
            </a:srgbClr>
          </a:solidFill>
          <a:ln>
            <a:noFill/>
          </a:ln>
        </p:spPr>
        <p:txBody>
          <a:bodyPr spcFirstLastPara="1" wrap="square" lIns="91425" tIns="91425" rIns="91425" bIns="91425" anchor="t" anchorCtr="0">
            <a:noAutofit/>
          </a:bodyPr>
          <a:lstStyle/>
          <a:p>
            <a:pPr marL="457200" lvl="0" indent="-342900" rtl="0">
              <a:spcBef>
                <a:spcPts val="0"/>
              </a:spcBef>
              <a:spcAft>
                <a:spcPts val="0"/>
              </a:spcAft>
              <a:buClr>
                <a:srgbClr val="FFFFFF"/>
              </a:buClr>
              <a:buSzPts val="1800"/>
              <a:buFont typeface="Didact Gothic"/>
              <a:buChar char="➢"/>
            </a:pPr>
            <a:r>
              <a:rPr lang="en" sz="1800">
                <a:solidFill>
                  <a:srgbClr val="FFFFFF"/>
                </a:solidFill>
                <a:latin typeface="+mn-lt"/>
                <a:ea typeface="Didact Gothic"/>
                <a:cs typeface="Didact Gothic"/>
                <a:sym typeface="Didact Gothic"/>
              </a:rPr>
              <a:t>United Nations - Attempting to rally 1 billion dollars in funds to address the Rohingya refugee crisis, yet continues to face troubles. </a:t>
            </a:r>
            <a:endParaRPr sz="1800">
              <a:solidFill>
                <a:srgbClr val="FFFFFF"/>
              </a:solidFill>
              <a:latin typeface="+mn-lt"/>
              <a:ea typeface="Didact Gothic"/>
              <a:cs typeface="Didact Gothic"/>
              <a:sym typeface="Didact Gothic"/>
            </a:endParaRPr>
          </a:p>
          <a:p>
            <a:pPr marL="914400" lvl="1" indent="-342900" rtl="0">
              <a:spcBef>
                <a:spcPts val="0"/>
              </a:spcBef>
              <a:spcAft>
                <a:spcPts val="0"/>
              </a:spcAft>
              <a:buClr>
                <a:srgbClr val="FFFFFF"/>
              </a:buClr>
              <a:buSzPts val="1800"/>
              <a:buFont typeface="Didact Gothic"/>
              <a:buChar char="○"/>
            </a:pPr>
            <a:r>
              <a:rPr lang="en" sz="1800">
                <a:solidFill>
                  <a:srgbClr val="FFFFFF"/>
                </a:solidFill>
                <a:latin typeface="+mn-lt"/>
                <a:ea typeface="Didact Gothic"/>
                <a:cs typeface="Didact Gothic"/>
                <a:sym typeface="Didact Gothic"/>
              </a:rPr>
              <a:t>Heavily condemned the crisis as a “textbook example of ethnic cleansing”</a:t>
            </a:r>
            <a:endParaRPr sz="1800">
              <a:solidFill>
                <a:srgbClr val="FFFFFF"/>
              </a:solidFill>
              <a:latin typeface="+mn-lt"/>
              <a:ea typeface="Didact Gothic"/>
              <a:cs typeface="Didact Gothic"/>
              <a:sym typeface="Didact Gothic"/>
            </a:endParaRPr>
          </a:p>
          <a:p>
            <a:pPr marL="457200" lvl="0" indent="0" rtl="0">
              <a:spcBef>
                <a:spcPts val="0"/>
              </a:spcBef>
              <a:spcAft>
                <a:spcPts val="0"/>
              </a:spcAft>
              <a:buNone/>
            </a:pPr>
            <a:endParaRPr sz="1800">
              <a:solidFill>
                <a:srgbClr val="FFFFFF"/>
              </a:solidFill>
              <a:latin typeface="+mn-lt"/>
              <a:ea typeface="Didact Gothic"/>
              <a:cs typeface="Didact Gothic"/>
              <a:sym typeface="Didact Gothic"/>
            </a:endParaRPr>
          </a:p>
          <a:p>
            <a:pPr marL="457200" lvl="0" indent="-342900" rtl="0">
              <a:spcBef>
                <a:spcPts val="0"/>
              </a:spcBef>
              <a:spcAft>
                <a:spcPts val="0"/>
              </a:spcAft>
              <a:buClr>
                <a:srgbClr val="FFFFFF"/>
              </a:buClr>
              <a:buSzPts val="1800"/>
              <a:buFont typeface="Didact Gothic"/>
              <a:buChar char="➢"/>
            </a:pPr>
            <a:r>
              <a:rPr lang="en" sz="1800">
                <a:solidFill>
                  <a:srgbClr val="FFFFFF"/>
                </a:solidFill>
                <a:latin typeface="+mn-lt"/>
                <a:ea typeface="Didact Gothic"/>
                <a:cs typeface="Didact Gothic"/>
                <a:sym typeface="Didact Gothic"/>
              </a:rPr>
              <a:t>ASEAN - Indonesian president recently asserted to bring up the issue of the Rohingya crisis at the ASEAN summit in Sydney, March 2018.</a:t>
            </a:r>
            <a:endParaRPr sz="1800">
              <a:solidFill>
                <a:srgbClr val="FFFFFF"/>
              </a:solidFill>
              <a:latin typeface="+mn-lt"/>
              <a:ea typeface="Didact Gothic"/>
              <a:cs typeface="Didact Gothic"/>
              <a:sym typeface="Didact Gothic"/>
            </a:endParaRPr>
          </a:p>
          <a:p>
            <a:pPr marL="0" lvl="0" indent="0" rtl="0">
              <a:spcBef>
                <a:spcPts val="0"/>
              </a:spcBef>
              <a:spcAft>
                <a:spcPts val="0"/>
              </a:spcAft>
              <a:buNone/>
            </a:pPr>
            <a:endParaRPr sz="1800">
              <a:solidFill>
                <a:srgbClr val="FFFFFF"/>
              </a:solidFill>
              <a:latin typeface="+mn-lt"/>
              <a:ea typeface="Didact Gothic"/>
              <a:cs typeface="Didact Gothic"/>
              <a:sym typeface="Didact Gothic"/>
            </a:endParaRPr>
          </a:p>
          <a:p>
            <a:pPr marL="457200" lvl="0" indent="-342900" rtl="0">
              <a:spcBef>
                <a:spcPts val="0"/>
              </a:spcBef>
              <a:spcAft>
                <a:spcPts val="0"/>
              </a:spcAft>
              <a:buClr>
                <a:srgbClr val="FFFFFF"/>
              </a:buClr>
              <a:buSzPts val="1800"/>
              <a:buFont typeface="Didact Gothic"/>
              <a:buChar char="➢"/>
            </a:pPr>
            <a:r>
              <a:rPr lang="en" sz="1800">
                <a:solidFill>
                  <a:srgbClr val="FFFFFF"/>
                </a:solidFill>
                <a:latin typeface="+mn-lt"/>
                <a:ea typeface="Didact Gothic"/>
                <a:cs typeface="Didact Gothic"/>
                <a:sym typeface="Didact Gothic"/>
              </a:rPr>
              <a:t>Amnesty International - Recently presented more evidence such as satellite photos and condemns the Myanmar government’s involvement in domestic affairs pertaining to the Rohingya.</a:t>
            </a:r>
            <a:endParaRPr sz="1800">
              <a:solidFill>
                <a:srgbClr val="FFFFFF"/>
              </a:solidFill>
              <a:latin typeface="+mn-lt"/>
              <a:ea typeface="Didact Gothic"/>
              <a:cs typeface="Didact Gothic"/>
              <a:sym typeface="Didact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311700" y="445025"/>
            <a:ext cx="1602900" cy="572700"/>
          </a:xfrm>
          <a:prstGeom prst="rect">
            <a:avLst/>
          </a:prstGeom>
          <a:solidFill>
            <a:srgbClr val="00010A">
              <a:alpha val="40390"/>
            </a:srgbClr>
          </a:solidFill>
        </p:spPr>
        <p:txBody>
          <a:bodyPr spcFirstLastPara="1" wrap="square" lIns="91425" tIns="91425" rIns="91425" bIns="91425" anchor="t" anchorCtr="0">
            <a:noAutofit/>
          </a:bodyPr>
          <a:lstStyle/>
          <a:p>
            <a:pPr marL="0" lvl="0" indent="0">
              <a:spcBef>
                <a:spcPts val="0"/>
              </a:spcBef>
              <a:spcAft>
                <a:spcPts val="0"/>
              </a:spcAft>
              <a:buNone/>
            </a:pPr>
            <a:r>
              <a:rPr lang="en">
                <a:solidFill>
                  <a:srgbClr val="FFFFFF"/>
                </a:solidFill>
                <a:latin typeface="+mn-lt"/>
                <a:ea typeface="Didact Gothic"/>
                <a:cs typeface="Didact Gothic"/>
                <a:sym typeface="Didact Gothic"/>
              </a:rPr>
              <a:t>Blocs</a:t>
            </a:r>
            <a:endParaRPr>
              <a:solidFill>
                <a:srgbClr val="FFFFFF"/>
              </a:solidFill>
              <a:latin typeface="+mn-lt"/>
              <a:ea typeface="Didact Gothic"/>
              <a:cs typeface="Didact Gothic"/>
              <a:sym typeface="Didact Gothic"/>
            </a:endParaRPr>
          </a:p>
        </p:txBody>
      </p:sp>
      <p:sp>
        <p:nvSpPr>
          <p:cNvPr id="99" name="Shape 99"/>
          <p:cNvSpPr txBox="1"/>
          <p:nvPr/>
        </p:nvSpPr>
        <p:spPr>
          <a:xfrm>
            <a:off x="312875" y="1222250"/>
            <a:ext cx="7896600" cy="3541500"/>
          </a:xfrm>
          <a:prstGeom prst="rect">
            <a:avLst/>
          </a:prstGeom>
          <a:solidFill>
            <a:srgbClr val="00010A">
              <a:alpha val="40390"/>
            </a:srgbClr>
          </a:solidFill>
          <a:ln>
            <a:noFill/>
          </a:ln>
        </p:spPr>
        <p:txBody>
          <a:bodyPr spcFirstLastPara="1" wrap="square" lIns="91425" tIns="91425" rIns="91425" bIns="91425" anchor="t" anchorCtr="0">
            <a:noAutofit/>
          </a:bodyPr>
          <a:lstStyle/>
          <a:p>
            <a:pPr marL="457200" lvl="0" indent="-342900" rtl="0">
              <a:lnSpc>
                <a:spcPct val="150000"/>
              </a:lnSpc>
              <a:spcBef>
                <a:spcPts val="0"/>
              </a:spcBef>
              <a:spcAft>
                <a:spcPts val="0"/>
              </a:spcAft>
              <a:buClr>
                <a:srgbClr val="FFFFFF"/>
              </a:buClr>
              <a:buSzPts val="1800"/>
              <a:buFont typeface="Didact Gothic"/>
              <a:buChar char="➢"/>
            </a:pPr>
            <a:r>
              <a:rPr lang="en" sz="1800">
                <a:solidFill>
                  <a:srgbClr val="FFFFFF"/>
                </a:solidFill>
                <a:latin typeface="+mn-lt"/>
                <a:ea typeface="Didact Gothic"/>
                <a:cs typeface="Didact Gothic"/>
                <a:sym typeface="Didact Gothic"/>
              </a:rPr>
              <a:t>ASEAN’s key countries </a:t>
            </a:r>
            <a:endParaRPr sz="1800">
              <a:solidFill>
                <a:srgbClr val="FFFFFF"/>
              </a:solidFill>
              <a:latin typeface="+mn-lt"/>
              <a:ea typeface="Didact Gothic"/>
              <a:cs typeface="Didact Gothic"/>
              <a:sym typeface="Didact Gothic"/>
            </a:endParaRPr>
          </a:p>
          <a:p>
            <a:pPr marL="457200" lvl="0" indent="-342900" rtl="0">
              <a:lnSpc>
                <a:spcPct val="150000"/>
              </a:lnSpc>
              <a:spcBef>
                <a:spcPts val="0"/>
              </a:spcBef>
              <a:spcAft>
                <a:spcPts val="0"/>
              </a:spcAft>
              <a:buClr>
                <a:srgbClr val="FFFFFF"/>
              </a:buClr>
              <a:buSzPts val="1800"/>
              <a:buFont typeface="Didact Gothic"/>
              <a:buChar char="➢"/>
            </a:pPr>
            <a:r>
              <a:rPr lang="en" sz="1800">
                <a:solidFill>
                  <a:srgbClr val="FFFFFF"/>
                </a:solidFill>
                <a:latin typeface="+mn-lt"/>
                <a:ea typeface="Didact Gothic"/>
                <a:cs typeface="Didact Gothic"/>
                <a:sym typeface="Didact Gothic"/>
              </a:rPr>
              <a:t>Those abstaining from involvement in the crisis in Myanmar but supporting the assistance of refugees</a:t>
            </a:r>
            <a:endParaRPr sz="1800">
              <a:solidFill>
                <a:srgbClr val="FFFFFF"/>
              </a:solidFill>
              <a:latin typeface="+mn-lt"/>
              <a:ea typeface="Didact Gothic"/>
              <a:cs typeface="Didact Gothic"/>
              <a:sym typeface="Didact Gothic"/>
            </a:endParaRPr>
          </a:p>
          <a:p>
            <a:pPr marL="457200" lvl="0" indent="-342900" rtl="0">
              <a:lnSpc>
                <a:spcPct val="150000"/>
              </a:lnSpc>
              <a:spcBef>
                <a:spcPts val="0"/>
              </a:spcBef>
              <a:spcAft>
                <a:spcPts val="0"/>
              </a:spcAft>
              <a:buClr>
                <a:srgbClr val="FFFFFF"/>
              </a:buClr>
              <a:buSzPts val="1800"/>
              <a:buFont typeface="Didact Gothic"/>
              <a:buChar char="➢"/>
            </a:pPr>
            <a:r>
              <a:rPr lang="en" sz="1800">
                <a:solidFill>
                  <a:srgbClr val="FFFFFF"/>
                </a:solidFill>
                <a:latin typeface="+mn-lt"/>
                <a:ea typeface="Didact Gothic"/>
                <a:cs typeface="Didact Gothic"/>
                <a:sym typeface="Didact Gothic"/>
              </a:rPr>
              <a:t>Those fighting for Rohingya citizenship</a:t>
            </a:r>
            <a:endParaRPr sz="1800">
              <a:solidFill>
                <a:srgbClr val="FFFFFF"/>
              </a:solidFill>
              <a:latin typeface="+mn-lt"/>
              <a:ea typeface="Didact Gothic"/>
              <a:cs typeface="Didact Gothic"/>
              <a:sym typeface="Didact Gothic"/>
            </a:endParaRPr>
          </a:p>
          <a:p>
            <a:pPr marL="457200" lvl="0" indent="-342900" rtl="0">
              <a:lnSpc>
                <a:spcPct val="150000"/>
              </a:lnSpc>
              <a:spcBef>
                <a:spcPts val="0"/>
              </a:spcBef>
              <a:spcAft>
                <a:spcPts val="0"/>
              </a:spcAft>
              <a:buClr>
                <a:srgbClr val="FFFFFF"/>
              </a:buClr>
              <a:buSzPts val="1800"/>
              <a:buFont typeface="Didact Gothic"/>
              <a:buChar char="➢"/>
            </a:pPr>
            <a:r>
              <a:rPr lang="en" sz="1800">
                <a:solidFill>
                  <a:srgbClr val="FFFFFF"/>
                </a:solidFill>
                <a:latin typeface="+mn-lt"/>
                <a:ea typeface="Didact Gothic"/>
                <a:cs typeface="Didact Gothic"/>
                <a:sym typeface="Didact Gothic"/>
              </a:rPr>
              <a:t>Those closing borders to Rohingya </a:t>
            </a:r>
            <a:endParaRPr sz="1800">
              <a:solidFill>
                <a:srgbClr val="FFFFFF"/>
              </a:solidFill>
              <a:latin typeface="+mn-lt"/>
              <a:ea typeface="Didact Gothic"/>
              <a:cs typeface="Didact Gothic"/>
              <a:sym typeface="Didact Gothic"/>
            </a:endParaRPr>
          </a:p>
          <a:p>
            <a:pPr marL="457200" lvl="0" indent="-342900">
              <a:lnSpc>
                <a:spcPct val="150000"/>
              </a:lnSpc>
              <a:spcBef>
                <a:spcPts val="0"/>
              </a:spcBef>
              <a:spcAft>
                <a:spcPts val="0"/>
              </a:spcAft>
              <a:buClr>
                <a:srgbClr val="FFFFFF"/>
              </a:buClr>
              <a:buSzPts val="1800"/>
              <a:buFont typeface="Didact Gothic"/>
              <a:buChar char="➢"/>
            </a:pPr>
            <a:r>
              <a:rPr lang="en" sz="1800">
                <a:solidFill>
                  <a:srgbClr val="FFFFFF"/>
                </a:solidFill>
                <a:latin typeface="+mn-lt"/>
                <a:ea typeface="Didact Gothic"/>
                <a:cs typeface="Didact Gothic"/>
                <a:sym typeface="Didact Gothic"/>
              </a:rPr>
              <a:t>Myanmar’s neighbors (Worried about future of the region as well as refugee influx)</a:t>
            </a:r>
            <a:endParaRPr sz="1800">
              <a:solidFill>
                <a:srgbClr val="FFFFFF"/>
              </a:solidFill>
              <a:latin typeface="+mn-lt"/>
              <a:ea typeface="Didact Gothic"/>
              <a:cs typeface="Didact Gothic"/>
              <a:sym typeface="Didact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2400">
                <a:latin typeface="Didact Gothic"/>
                <a:ea typeface="Didact Gothic"/>
                <a:cs typeface="Didact Gothic"/>
                <a:sym typeface="Didact Gothic"/>
              </a:rPr>
              <a:t>References (Articles)</a:t>
            </a:r>
            <a:endParaRPr sz="2400">
              <a:latin typeface="Didact Gothic"/>
              <a:ea typeface="Didact Gothic"/>
              <a:cs typeface="Didact Gothic"/>
              <a:sym typeface="Didact Gothic"/>
            </a:endParaRPr>
          </a:p>
        </p:txBody>
      </p:sp>
      <p:sp>
        <p:nvSpPr>
          <p:cNvPr id="105" name="Shape 105"/>
          <p:cNvSpPr txBox="1"/>
          <p:nvPr/>
        </p:nvSpPr>
        <p:spPr>
          <a:xfrm>
            <a:off x="350400" y="1247300"/>
            <a:ext cx="7946700" cy="3391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100" u="sng" dirty="0">
                <a:solidFill>
                  <a:schemeClr val="hlink"/>
                </a:solidFill>
                <a:latin typeface="Gill Sans MT" panose="020B0502020104020203" pitchFamily="34" charset="0"/>
                <a:hlinkClick r:id="rId3"/>
              </a:rPr>
              <a:t>https://www.smh.com.au/world/asia/indonesia-to-confront-rohingya-crisis-at-asean-20180316-p4z4rz.html</a:t>
            </a:r>
            <a:endParaRPr sz="1100" dirty="0">
              <a:latin typeface="Gill Sans MT" panose="020B0502020104020203" pitchFamily="34" charset="0"/>
            </a:endParaRPr>
          </a:p>
          <a:p>
            <a:pPr marL="0" lvl="0" indent="0">
              <a:spcBef>
                <a:spcPts val="0"/>
              </a:spcBef>
              <a:spcAft>
                <a:spcPts val="0"/>
              </a:spcAft>
              <a:buNone/>
            </a:pPr>
            <a:endParaRPr sz="1100" dirty="0">
              <a:latin typeface="Gill Sans MT" panose="020B0502020104020203" pitchFamily="34" charset="0"/>
            </a:endParaRPr>
          </a:p>
          <a:p>
            <a:pPr marL="0" lvl="0" indent="0">
              <a:spcBef>
                <a:spcPts val="0"/>
              </a:spcBef>
              <a:spcAft>
                <a:spcPts val="0"/>
              </a:spcAft>
              <a:buNone/>
            </a:pPr>
            <a:r>
              <a:rPr lang="en" sz="1100" u="sng" dirty="0">
                <a:solidFill>
                  <a:schemeClr val="hlink"/>
                </a:solidFill>
                <a:latin typeface="Gill Sans MT" panose="020B0502020104020203" pitchFamily="34" charset="0"/>
                <a:hlinkClick r:id="rId4"/>
              </a:rPr>
              <a:t>https://intpolicydigest.org/2018/03/14/the-united-nations-in-2018-its-role-in-the-rohingya-crisis/</a:t>
            </a:r>
            <a:r>
              <a:rPr lang="en" sz="1100" dirty="0">
                <a:latin typeface="Gill Sans MT" panose="020B0502020104020203" pitchFamily="34" charset="0"/>
              </a:rPr>
              <a:t> </a:t>
            </a:r>
            <a:endParaRPr sz="1100" dirty="0">
              <a:latin typeface="Gill Sans MT" panose="020B0502020104020203" pitchFamily="34" charset="0"/>
            </a:endParaRPr>
          </a:p>
          <a:p>
            <a:pPr marL="0" lvl="0" indent="0">
              <a:spcBef>
                <a:spcPts val="0"/>
              </a:spcBef>
              <a:spcAft>
                <a:spcPts val="0"/>
              </a:spcAft>
              <a:buNone/>
            </a:pPr>
            <a:endParaRPr sz="1100" dirty="0">
              <a:latin typeface="Gill Sans MT" panose="020B0502020104020203" pitchFamily="34" charset="0"/>
            </a:endParaRPr>
          </a:p>
          <a:p>
            <a:pPr marL="0" lvl="0" indent="0">
              <a:spcBef>
                <a:spcPts val="0"/>
              </a:spcBef>
              <a:spcAft>
                <a:spcPts val="0"/>
              </a:spcAft>
              <a:buNone/>
            </a:pPr>
            <a:r>
              <a:rPr lang="en" sz="1100" u="sng" dirty="0">
                <a:solidFill>
                  <a:schemeClr val="hlink"/>
                </a:solidFill>
                <a:latin typeface="Gill Sans MT" panose="020B0502020104020203" pitchFamily="34" charset="0"/>
                <a:hlinkClick r:id="rId5"/>
              </a:rPr>
              <a:t>https://www.dailysabah.com/asia/2018/03/12/un-to-seek-1b-for-rohingya-refugee-efforts-in-bangladesh</a:t>
            </a:r>
            <a:r>
              <a:rPr lang="en" sz="1100" dirty="0">
                <a:latin typeface="Gill Sans MT" panose="020B0502020104020203" pitchFamily="34" charset="0"/>
              </a:rPr>
              <a:t> </a:t>
            </a:r>
            <a:endParaRPr sz="1100" dirty="0">
              <a:latin typeface="Gill Sans MT" panose="020B0502020104020203" pitchFamily="34" charset="0"/>
            </a:endParaRPr>
          </a:p>
          <a:p>
            <a:pPr marL="0" lvl="0" indent="0">
              <a:spcBef>
                <a:spcPts val="0"/>
              </a:spcBef>
              <a:spcAft>
                <a:spcPts val="0"/>
              </a:spcAft>
              <a:buNone/>
            </a:pPr>
            <a:endParaRPr sz="1100" dirty="0">
              <a:latin typeface="Gill Sans MT" panose="020B0502020104020203" pitchFamily="34" charset="0"/>
            </a:endParaRPr>
          </a:p>
          <a:p>
            <a:pPr marL="0" lvl="0" indent="0">
              <a:spcBef>
                <a:spcPts val="0"/>
              </a:spcBef>
              <a:spcAft>
                <a:spcPts val="0"/>
              </a:spcAft>
              <a:buNone/>
            </a:pPr>
            <a:r>
              <a:rPr lang="en" sz="1100" u="sng" dirty="0">
                <a:solidFill>
                  <a:schemeClr val="hlink"/>
                </a:solidFill>
                <a:latin typeface="Gill Sans MT" panose="020B0502020104020203" pitchFamily="34" charset="0"/>
                <a:hlinkClick r:id="rId6"/>
              </a:rPr>
              <a:t>https://www.nytimes.com/2018/03/14/world/asia/un-myanmar-rohingya-genocide.html</a:t>
            </a:r>
            <a:r>
              <a:rPr lang="en" sz="1100" dirty="0">
                <a:latin typeface="Gill Sans MT" panose="020B0502020104020203" pitchFamily="34" charset="0"/>
              </a:rPr>
              <a:t> </a:t>
            </a:r>
            <a:endParaRPr sz="1100" dirty="0">
              <a:latin typeface="Gill Sans MT" panose="020B0502020104020203" pitchFamily="34" charset="0"/>
            </a:endParaRPr>
          </a:p>
          <a:p>
            <a:pPr marL="0" lvl="0" indent="0">
              <a:spcBef>
                <a:spcPts val="0"/>
              </a:spcBef>
              <a:spcAft>
                <a:spcPts val="0"/>
              </a:spcAft>
              <a:buNone/>
            </a:pPr>
            <a:endParaRPr sz="1100" dirty="0">
              <a:latin typeface="Gill Sans MT" panose="020B0502020104020203" pitchFamily="34" charset="0"/>
            </a:endParaRPr>
          </a:p>
          <a:p>
            <a:pPr marL="0" lvl="0" indent="0">
              <a:spcBef>
                <a:spcPts val="0"/>
              </a:spcBef>
              <a:spcAft>
                <a:spcPts val="0"/>
              </a:spcAft>
              <a:buNone/>
            </a:pPr>
            <a:r>
              <a:rPr lang="en" sz="1100" u="sng" dirty="0">
                <a:solidFill>
                  <a:schemeClr val="hlink"/>
                </a:solidFill>
                <a:latin typeface="Gill Sans MT" panose="020B0502020104020203" pitchFamily="34" charset="0"/>
                <a:hlinkClick r:id="rId7"/>
              </a:rPr>
              <a:t>https://www.aljazeera.com/news/2018/03/myanmar-building-military-bases-rohingya-villages-amnesty-180312150129214.html</a:t>
            </a:r>
            <a:r>
              <a:rPr lang="en" sz="1100" dirty="0">
                <a:latin typeface="Gill Sans MT" panose="020B0502020104020203" pitchFamily="34" charset="0"/>
              </a:rPr>
              <a:t> </a:t>
            </a:r>
            <a:endParaRPr sz="1100" dirty="0">
              <a:latin typeface="Gill Sans MT" panose="020B0502020104020203" pitchFamily="34" charset="0"/>
            </a:endParaRPr>
          </a:p>
          <a:p>
            <a:pPr marL="0" lvl="0" indent="0">
              <a:spcBef>
                <a:spcPts val="0"/>
              </a:spcBef>
              <a:spcAft>
                <a:spcPts val="0"/>
              </a:spcAft>
              <a:buNone/>
            </a:pPr>
            <a:endParaRPr sz="1100" dirty="0">
              <a:latin typeface="Gill Sans MT" panose="020B0502020104020203" pitchFamily="34" charset="0"/>
            </a:endParaRPr>
          </a:p>
          <a:p>
            <a:pPr marL="0" lvl="0" indent="0">
              <a:spcBef>
                <a:spcPts val="0"/>
              </a:spcBef>
              <a:spcAft>
                <a:spcPts val="0"/>
              </a:spcAft>
              <a:buNone/>
            </a:pPr>
            <a:r>
              <a:rPr lang="en" sz="1100" u="sng" dirty="0">
                <a:solidFill>
                  <a:schemeClr val="hlink"/>
                </a:solidFill>
                <a:latin typeface="Gill Sans MT" panose="020B0502020104020203" pitchFamily="34" charset="0"/>
                <a:hlinkClick r:id="rId8"/>
              </a:rPr>
              <a:t>https://www.theguardian.com/world/2018/mar/15/myanmar-willing-to-take-back-fewer-than-400-rohingya-refugees-bangladesh</a:t>
            </a:r>
            <a:r>
              <a:rPr lang="en" sz="1100" dirty="0">
                <a:latin typeface="Gill Sans MT" panose="020B0502020104020203" pitchFamily="34" charset="0"/>
              </a:rPr>
              <a:t> </a:t>
            </a:r>
            <a:endParaRPr sz="1100" dirty="0">
              <a:latin typeface="Gill Sans MT" panose="020B0502020104020203" pitchFamily="34" charset="0"/>
            </a:endParaRPr>
          </a:p>
          <a:p>
            <a:pPr marL="0" lvl="0" indent="0">
              <a:spcBef>
                <a:spcPts val="0"/>
              </a:spcBef>
              <a:spcAft>
                <a:spcPts val="0"/>
              </a:spcAft>
              <a:buNone/>
            </a:pPr>
            <a:endParaRPr sz="1100" dirty="0">
              <a:latin typeface="Gill Sans MT" panose="020B0502020104020203" pitchFamily="34" charset="0"/>
            </a:endParaRPr>
          </a:p>
          <a:p>
            <a:pPr marL="0" lvl="0" indent="0">
              <a:spcBef>
                <a:spcPts val="0"/>
              </a:spcBef>
              <a:spcAft>
                <a:spcPts val="0"/>
              </a:spcAft>
              <a:buNone/>
            </a:pPr>
            <a:r>
              <a:rPr lang="en" sz="1100" u="sng" dirty="0">
                <a:solidFill>
                  <a:schemeClr val="hlink"/>
                </a:solidFill>
                <a:latin typeface="Gill Sans MT" panose="020B0502020104020203" pitchFamily="34" charset="0"/>
                <a:hlinkClick r:id="rId9"/>
              </a:rPr>
              <a:t>http://www.independent.co.uk/news/world/asia/myanmar-un-blames-facebook-spreading-hatred-rohingya-muslims-a8256596.html</a:t>
            </a:r>
            <a:r>
              <a:rPr lang="en" sz="1100" dirty="0">
                <a:latin typeface="Gill Sans MT" panose="020B0502020104020203" pitchFamily="34" charset="0"/>
              </a:rPr>
              <a:t> </a:t>
            </a:r>
            <a:endParaRPr sz="1100" dirty="0">
              <a:latin typeface="Gill Sans MT" panose="020B0502020104020203" pitchFamily="34" charset="0"/>
            </a:endParaRPr>
          </a:p>
          <a:p>
            <a:pPr marL="0" lvl="0" indent="0">
              <a:spcBef>
                <a:spcPts val="0"/>
              </a:spcBef>
              <a:spcAft>
                <a:spcPts val="0"/>
              </a:spcAft>
              <a:buNone/>
            </a:pPr>
            <a:endParaRPr sz="1100" dirty="0">
              <a:latin typeface="Gill Sans MT" panose="020B0502020104020203" pitchFamily="34" charset="0"/>
            </a:endParaRPr>
          </a:p>
          <a:p>
            <a:pPr marL="0" lvl="0" indent="0">
              <a:spcBef>
                <a:spcPts val="0"/>
              </a:spcBef>
              <a:spcAft>
                <a:spcPts val="0"/>
              </a:spcAft>
              <a:buNone/>
            </a:pPr>
            <a:r>
              <a:rPr lang="en" sz="1100" u="sng" dirty="0">
                <a:solidFill>
                  <a:schemeClr val="hlink"/>
                </a:solidFill>
                <a:latin typeface="Gill Sans MT" panose="020B0502020104020203" pitchFamily="34" charset="0"/>
                <a:hlinkClick r:id="rId10"/>
              </a:rPr>
              <a:t>https://aseanaustralia.pmc.gov.au/special-summit/about</a:t>
            </a:r>
            <a:r>
              <a:rPr lang="en" sz="1100" dirty="0">
                <a:latin typeface="Gill Sans MT" panose="020B0502020104020203" pitchFamily="34" charset="0"/>
              </a:rPr>
              <a:t> </a:t>
            </a:r>
            <a:endParaRPr sz="1100" dirty="0">
              <a:latin typeface="Gill Sans MT" panose="020B0502020104020203" pitchFamily="34" charset="0"/>
            </a:endParaRPr>
          </a:p>
          <a:p>
            <a:pPr marL="0" lvl="0" indent="0">
              <a:spcBef>
                <a:spcPts val="0"/>
              </a:spcBef>
              <a:spcAft>
                <a:spcPts val="0"/>
              </a:spcAft>
              <a:buNone/>
            </a:pPr>
            <a:endParaRPr sz="1100" dirty="0">
              <a:latin typeface="Gill Sans MT" panose="020B0502020104020203" pitchFamily="34" charset="0"/>
            </a:endParaRPr>
          </a:p>
          <a:p>
            <a:pPr marL="0" lvl="0" indent="0">
              <a:spcBef>
                <a:spcPts val="0"/>
              </a:spcBef>
              <a:spcAft>
                <a:spcPts val="0"/>
              </a:spcAft>
              <a:buNone/>
            </a:pPr>
            <a:r>
              <a:rPr lang="en" sz="1100" u="sng" dirty="0">
                <a:solidFill>
                  <a:schemeClr val="hlink"/>
                </a:solidFill>
                <a:latin typeface="Gill Sans MT" panose="020B0502020104020203" pitchFamily="34" charset="0"/>
                <a:hlinkClick r:id="rId11"/>
              </a:rPr>
              <a:t>https://www.aljazeera.com/news/2018/03/myanmar-ethnic-rakhine-seek-rohingya-free-buffer-zone-180316072803598.html</a:t>
            </a:r>
            <a:r>
              <a:rPr lang="en" sz="1100" dirty="0">
                <a:latin typeface="Gill Sans MT" panose="020B0502020104020203" pitchFamily="34" charset="0"/>
              </a:rPr>
              <a:t> </a:t>
            </a:r>
            <a:endParaRPr sz="1100" dirty="0">
              <a:latin typeface="Gill Sans MT" panose="020B0502020104020203" pitchFamily="34" charset="0"/>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1895</Words>
  <Application>Microsoft Office PowerPoint</Application>
  <PresentationFormat>On-screen Show (16:9)</PresentationFormat>
  <Paragraphs>180</Paragraphs>
  <Slides>31</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Trebuchet MS</vt:lpstr>
      <vt:lpstr>Arial</vt:lpstr>
      <vt:lpstr>Impact</vt:lpstr>
      <vt:lpstr>Gill Sans MT</vt:lpstr>
      <vt:lpstr>Gill Sans</vt:lpstr>
      <vt:lpstr>Bitter</vt:lpstr>
      <vt:lpstr>Didact Gothic</vt:lpstr>
      <vt:lpstr>Simple Light</vt:lpstr>
      <vt:lpstr>PowerPoint Presentation</vt:lpstr>
      <vt:lpstr>PowerPoint Presentation</vt:lpstr>
      <vt:lpstr>Current Events Update</vt:lpstr>
      <vt:lpstr>Current Events 2</vt:lpstr>
      <vt:lpstr>Positions: Aung San Suu Kyi </vt:lpstr>
      <vt:lpstr>Positions: Myanmar </vt:lpstr>
      <vt:lpstr>Positions: Organizations</vt:lpstr>
      <vt:lpstr>Blocs</vt:lpstr>
      <vt:lpstr>References (Articles)</vt:lpstr>
      <vt:lpstr>References (Pictures)</vt:lpstr>
      <vt:lpstr>The question of the demilitarization of the arctic circle</vt:lpstr>
      <vt:lpstr>Current Events Update_1a: Russia</vt:lpstr>
      <vt:lpstr>Current Events Update_1b: Russia</vt:lpstr>
      <vt:lpstr>Current Events Update_2: China</vt:lpstr>
      <vt:lpstr>PowerPoint Presentation</vt:lpstr>
      <vt:lpstr>Current Events Update_3: United States (US)</vt:lpstr>
      <vt:lpstr>Current Events Update_4: Others</vt:lpstr>
      <vt:lpstr>PowerPoint Presentation</vt:lpstr>
      <vt:lpstr>Countries’ Stance_1</vt:lpstr>
      <vt:lpstr>Countries’ Stance_2 </vt:lpstr>
      <vt:lpstr>Countries’ Stance_3 </vt:lpstr>
      <vt:lpstr>Blocs</vt:lpstr>
      <vt:lpstr>References</vt:lpstr>
      <vt:lpstr>Addressing the degree of capital punishment for drug possession</vt:lpstr>
      <vt:lpstr>Current Events Update</vt:lpstr>
      <vt:lpstr>Positions-Philippines</vt:lpstr>
      <vt:lpstr>Positions-USA</vt:lpstr>
      <vt:lpstr>Positions- China</vt:lpstr>
      <vt:lpstr>Positions- France</vt:lpstr>
      <vt:lpstr>Blocs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Goal 16 Research Report</dc:title>
  <cp:lastModifiedBy>Tae Hoon Yuen</cp:lastModifiedBy>
  <cp:revision>3</cp:revision>
  <dcterms:modified xsi:type="dcterms:W3CDTF">2018-03-20T03:41:39Z</dcterms:modified>
</cp:coreProperties>
</file>